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83" r:id="rId5"/>
    <p:sldId id="384" r:id="rId6"/>
    <p:sldId id="360" r:id="rId7"/>
    <p:sldId id="388" r:id="rId8"/>
    <p:sldId id="390" r:id="rId9"/>
    <p:sldId id="389" r:id="rId10"/>
    <p:sldId id="391" r:id="rId11"/>
    <p:sldId id="386" r:id="rId12"/>
    <p:sldId id="392" r:id="rId13"/>
    <p:sldId id="409" r:id="rId14"/>
    <p:sldId id="394" r:id="rId15"/>
    <p:sldId id="395" r:id="rId16"/>
    <p:sldId id="338" r:id="rId17"/>
    <p:sldId id="396" r:id="rId18"/>
    <p:sldId id="397" r:id="rId19"/>
    <p:sldId id="346" r:id="rId20"/>
    <p:sldId id="398" r:id="rId21"/>
    <p:sldId id="399" r:id="rId22"/>
    <p:sldId id="400" r:id="rId23"/>
    <p:sldId id="323" r:id="rId24"/>
    <p:sldId id="401" r:id="rId25"/>
    <p:sldId id="377" r:id="rId26"/>
    <p:sldId id="402" r:id="rId27"/>
    <p:sldId id="403" r:id="rId28"/>
    <p:sldId id="369" r:id="rId29"/>
    <p:sldId id="404" r:id="rId30"/>
    <p:sldId id="405" r:id="rId31"/>
    <p:sldId id="406" r:id="rId32"/>
    <p:sldId id="407" r:id="rId33"/>
    <p:sldId id="380" r:id="rId3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essa HUTCHINSON" initials="VH" lastIdx="4" clrIdx="0">
    <p:extLst>
      <p:ext uri="{19B8F6BF-5375-455C-9EA6-DF929625EA0E}">
        <p15:presenceInfo xmlns:p15="http://schemas.microsoft.com/office/powerpoint/2012/main" userId="S::HutchinsonV@cabdesir.onmicrosoft.com::b4fb404e-99bd-494b-a38d-4d302433431a" providerId="AD"/>
      </p:ext>
    </p:extLst>
  </p:cmAuthor>
  <p:cmAuthor id="2" name="CIESLIK Sylvie" initials="CS" lastIdx="36" clrIdx="1">
    <p:extLst>
      <p:ext uri="{19B8F6BF-5375-455C-9EA6-DF929625EA0E}">
        <p15:presenceInfo xmlns:p15="http://schemas.microsoft.com/office/powerpoint/2012/main" userId="S-1-5-21-1759653605-1313832288-709122288-115029" providerId="AD"/>
      </p:ext>
    </p:extLst>
  </p:cmAuthor>
  <p:cmAuthor id="3" name="DOCQUIER Chloé" initials="DC" lastIdx="3" clrIdx="2">
    <p:extLst>
      <p:ext uri="{19B8F6BF-5375-455C-9EA6-DF929625EA0E}">
        <p15:presenceInfo xmlns:p15="http://schemas.microsoft.com/office/powerpoint/2012/main" userId="S-1-5-21-1759653605-1313832288-709122288-137069" providerId="AD"/>
      </p:ext>
    </p:extLst>
  </p:cmAuthor>
  <p:cmAuthor id="4" name="STAQUET Jessica" initials="SJ" lastIdx="3" clrIdx="3">
    <p:extLst>
      <p:ext uri="{19B8F6BF-5375-455C-9EA6-DF929625EA0E}">
        <p15:presenceInfo xmlns:p15="http://schemas.microsoft.com/office/powerpoint/2012/main" userId="S-1-5-21-1759653605-1313832288-709122288-137671" providerId="AD"/>
      </p:ext>
    </p:extLst>
  </p:cmAuthor>
  <p:cmAuthor id="5" name="LADAVID Christelle" initials="LC" lastIdx="1" clrIdx="4">
    <p:extLst>
      <p:ext uri="{19B8F6BF-5375-455C-9EA6-DF929625EA0E}">
        <p15:presenceInfo xmlns:p15="http://schemas.microsoft.com/office/powerpoint/2012/main" userId="S-1-5-21-1759653605-1313832288-709122288-227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83D"/>
    <a:srgbClr val="86C4D3"/>
    <a:srgbClr val="478191"/>
    <a:srgbClr val="BE2C20"/>
    <a:srgbClr val="ED831E"/>
    <a:srgbClr val="A23A18"/>
    <a:srgbClr val="FFFFFF"/>
    <a:srgbClr val="2AAEC4"/>
    <a:srgbClr val="009CA3"/>
    <a:srgbClr val="BCE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4"/>
    <p:restoredTop sz="94592"/>
  </p:normalViewPr>
  <p:slideViewPr>
    <p:cSldViewPr snapToGrid="0" snapToObjects="1">
      <p:cViewPr varScale="1">
        <p:scale>
          <a:sx n="84" d="100"/>
          <a:sy n="8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2D58D2-46D4-EE44-95CE-EBB82CF794A9}" type="doc">
      <dgm:prSet loTypeId="urn:microsoft.com/office/officeart/2005/8/layout/radial4" loCatId="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D60D5EE8-EE99-744E-BA21-B55CC43ABFF1}">
      <dgm:prSet phldrT="[Texte]"/>
      <dgm:spPr>
        <a:solidFill>
          <a:srgbClr val="478191"/>
        </a:solidFill>
        <a:ln>
          <a:solidFill>
            <a:schemeClr val="bg1"/>
          </a:solidFill>
        </a:ln>
      </dgm:spPr>
      <dgm:t>
        <a:bodyPr/>
        <a:lstStyle/>
        <a:p>
          <a:r>
            <a:rPr lang="fr-FR" b="1">
              <a:solidFill>
                <a:schemeClr val="bg1"/>
              </a:solidFill>
              <a:latin typeface="Montserrat" pitchFamily="2" charset="77"/>
            </a:rPr>
            <a:t>CPMS</a:t>
          </a:r>
          <a:endParaRPr lang="fr-FR" b="1" dirty="0">
            <a:solidFill>
              <a:schemeClr val="bg1"/>
            </a:solidFill>
            <a:latin typeface="Montserrat" pitchFamily="2" charset="77"/>
          </a:endParaRPr>
        </a:p>
      </dgm:t>
    </dgm:pt>
    <dgm:pt modelId="{53E35DB0-AFAA-CA4B-91DC-9D6160B624A0}" type="parTrans" cxnId="{A7FD3813-0F13-FA4D-A7C8-D2A73F1EF96B}">
      <dgm:prSet/>
      <dgm:spPr/>
      <dgm:t>
        <a:bodyPr/>
        <a:lstStyle/>
        <a:p>
          <a:endParaRPr lang="fr-FR">
            <a:latin typeface="Montserrat" pitchFamily="2" charset="77"/>
          </a:endParaRPr>
        </a:p>
      </dgm:t>
    </dgm:pt>
    <dgm:pt modelId="{F018A7D4-F845-DA4A-9B2F-EC15C96254EA}" type="sibTrans" cxnId="{A7FD3813-0F13-FA4D-A7C8-D2A73F1EF96B}">
      <dgm:prSet/>
      <dgm:spPr/>
      <dgm:t>
        <a:bodyPr/>
        <a:lstStyle/>
        <a:p>
          <a:endParaRPr lang="fr-FR">
            <a:latin typeface="Montserrat" pitchFamily="2" charset="77"/>
          </a:endParaRPr>
        </a:p>
      </dgm:t>
    </dgm:pt>
    <dgm:pt modelId="{DF283FCE-724D-984A-BC45-A007EF1F54EC}">
      <dgm:prSet phldrT="[Texte]" custT="1"/>
      <dgm:spPr>
        <a:ln>
          <a:solidFill>
            <a:srgbClr val="478191"/>
          </a:solidFill>
        </a:ln>
      </dgm:spPr>
      <dgm:t>
        <a:bodyPr/>
        <a:lstStyle/>
        <a:p>
          <a:pPr marL="0" lvl="0" indent="0" algn="ctr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  <a:ea typeface="+mn-ea"/>
              <a:cs typeface="+mn-cs"/>
            </a:rPr>
            <a:t>Interface </a:t>
          </a:r>
          <a:br>
            <a:rPr lang="fr-FR" sz="1900" kern="1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  <a:ea typeface="+mn-ea"/>
              <a:cs typeface="+mn-cs"/>
            </a:rPr>
          </a:br>
          <a:r>
            <a:rPr lang="fr-FR" sz="1900" kern="1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  <a:ea typeface="+mn-ea"/>
              <a:cs typeface="+mn-cs"/>
            </a:rPr>
            <a:t>entre l’école, les pôles </a:t>
          </a:r>
          <a:br>
            <a:rPr lang="fr-FR" sz="1900" kern="1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  <a:ea typeface="+mn-ea"/>
              <a:cs typeface="+mn-cs"/>
            </a:rPr>
          </a:br>
          <a:r>
            <a:rPr lang="fr-FR" sz="1900" kern="1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  <a:ea typeface="+mn-ea"/>
              <a:cs typeface="+mn-cs"/>
            </a:rPr>
            <a:t>et les familles.</a:t>
          </a:r>
        </a:p>
      </dgm:t>
    </dgm:pt>
    <dgm:pt modelId="{27F5EA2F-D895-BD45-B9A9-E25B883AA1E3}" type="parTrans" cxnId="{8E873C30-3768-9048-8E7D-3FF45648E355}">
      <dgm:prSet/>
      <dgm:spPr>
        <a:solidFill>
          <a:srgbClr val="478191">
            <a:alpha val="50000"/>
          </a:srgbClr>
        </a:solidFill>
      </dgm:spPr>
      <dgm:t>
        <a:bodyPr/>
        <a:lstStyle/>
        <a:p>
          <a:endParaRPr lang="fr-FR">
            <a:latin typeface="Montserrat" pitchFamily="2" charset="77"/>
          </a:endParaRPr>
        </a:p>
      </dgm:t>
    </dgm:pt>
    <dgm:pt modelId="{29777826-AF17-CA46-B998-6964DBB7A1DD}" type="sibTrans" cxnId="{8E873C30-3768-9048-8E7D-3FF45648E355}">
      <dgm:prSet/>
      <dgm:spPr/>
      <dgm:t>
        <a:bodyPr/>
        <a:lstStyle/>
        <a:p>
          <a:endParaRPr lang="fr-FR">
            <a:latin typeface="Montserrat" pitchFamily="2" charset="77"/>
          </a:endParaRPr>
        </a:p>
      </dgm:t>
    </dgm:pt>
    <dgm:pt modelId="{3EBB5419-49A5-3C41-AC0E-7EA33CAE4EDE}">
      <dgm:prSet phldrT="[Texte]" custT="1"/>
      <dgm:spPr>
        <a:ln>
          <a:solidFill>
            <a:srgbClr val="478191"/>
          </a:solidFill>
        </a:ln>
      </dgm:spPr>
      <dgm:t>
        <a:bodyPr/>
        <a:lstStyle/>
        <a:p>
          <a:pPr marL="0" lvl="0" indent="0" algn="ctr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  <a:ea typeface="+mn-ea"/>
              <a:cs typeface="+mn-cs"/>
            </a:rPr>
            <a:t>Intervention dans </a:t>
          </a:r>
          <a:br>
            <a:rPr lang="fr-FR" sz="1900" kern="1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  <a:ea typeface="+mn-ea"/>
              <a:cs typeface="+mn-cs"/>
            </a:rPr>
          </a:br>
          <a:r>
            <a:rPr lang="fr-FR" sz="1900" kern="1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  <a:ea typeface="+mn-ea"/>
              <a:cs typeface="+mn-cs"/>
            </a:rPr>
            <a:t>le diagnostic, l’élaboration du protocole AR, l’orientation vers l’enseignement spécialisé.</a:t>
          </a:r>
        </a:p>
      </dgm:t>
    </dgm:pt>
    <dgm:pt modelId="{807916E0-A0B2-9445-BA1D-878002A18EB6}" type="parTrans" cxnId="{3496F04D-6E61-7F41-98D9-777BE0312A9C}">
      <dgm:prSet/>
      <dgm:spPr>
        <a:solidFill>
          <a:srgbClr val="478191">
            <a:alpha val="50000"/>
          </a:srgbClr>
        </a:solidFill>
      </dgm:spPr>
      <dgm:t>
        <a:bodyPr/>
        <a:lstStyle/>
        <a:p>
          <a:endParaRPr lang="fr-FR">
            <a:latin typeface="Montserrat" pitchFamily="2" charset="77"/>
          </a:endParaRPr>
        </a:p>
      </dgm:t>
    </dgm:pt>
    <dgm:pt modelId="{CD6693E7-6E1A-8D49-BFA5-4A394CB44C0B}" type="sibTrans" cxnId="{3496F04D-6E61-7F41-98D9-777BE0312A9C}">
      <dgm:prSet/>
      <dgm:spPr/>
      <dgm:t>
        <a:bodyPr/>
        <a:lstStyle/>
        <a:p>
          <a:endParaRPr lang="fr-FR">
            <a:latin typeface="Montserrat" pitchFamily="2" charset="77"/>
          </a:endParaRPr>
        </a:p>
      </dgm:t>
    </dgm:pt>
    <dgm:pt modelId="{0728A860-DFCA-4B49-B348-81F9572FCD9C}">
      <dgm:prSet phldrT="[Texte]" custT="1"/>
      <dgm:spPr>
        <a:ln>
          <a:solidFill>
            <a:srgbClr val="478191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fr-FR" sz="1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Partenaires dans le processus d’intégration permanente totale.</a:t>
          </a:r>
        </a:p>
      </dgm:t>
    </dgm:pt>
    <dgm:pt modelId="{89746700-480E-4A67-8FDF-5AC1AACC70E3}" type="parTrans" cxnId="{05F1F733-5A53-4836-9AD8-B185ACF0B122}">
      <dgm:prSet/>
      <dgm:spPr>
        <a:solidFill>
          <a:srgbClr val="478191">
            <a:alpha val="50000"/>
          </a:srgbClr>
        </a:solidFill>
        <a:ln>
          <a:noFill/>
        </a:ln>
        <a:effectLst/>
      </dgm:spPr>
      <dgm:t>
        <a:bodyPr/>
        <a:lstStyle/>
        <a:p>
          <a:endParaRPr lang="fr-BE">
            <a:latin typeface="Montserrat" pitchFamily="2" charset="77"/>
          </a:endParaRPr>
        </a:p>
      </dgm:t>
    </dgm:pt>
    <dgm:pt modelId="{D6C368AB-EF00-4E26-9B2F-0FBF9816AF54}" type="sibTrans" cxnId="{05F1F733-5A53-4836-9AD8-B185ACF0B122}">
      <dgm:prSet/>
      <dgm:spPr/>
      <dgm:t>
        <a:bodyPr/>
        <a:lstStyle/>
        <a:p>
          <a:endParaRPr lang="fr-BE"/>
        </a:p>
      </dgm:t>
    </dgm:pt>
    <dgm:pt modelId="{24DDC302-B5B5-7544-A757-8A1FEFC9A296}" type="pres">
      <dgm:prSet presAssocID="{232D58D2-46D4-EE44-95CE-EBB82CF794A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C1EE034B-EEB4-1E40-85CD-946211415616}" type="pres">
      <dgm:prSet presAssocID="{D60D5EE8-EE99-744E-BA21-B55CC43ABFF1}" presName="centerShape" presStyleLbl="node0" presStyleIdx="0" presStyleCnt="1" custScaleX="89712" custScaleY="89712" custLinFactNeighborX="3873" custLinFactNeighborY="-1295"/>
      <dgm:spPr/>
      <dgm:t>
        <a:bodyPr/>
        <a:lstStyle/>
        <a:p>
          <a:endParaRPr lang="fr-BE"/>
        </a:p>
      </dgm:t>
    </dgm:pt>
    <dgm:pt modelId="{C0D2F532-28B0-964B-AC18-84B0B54CD2AF}" type="pres">
      <dgm:prSet presAssocID="{27F5EA2F-D895-BD45-B9A9-E25B883AA1E3}" presName="parTrans" presStyleLbl="bgSibTrans2D1" presStyleIdx="0" presStyleCnt="3" custAng="21434643"/>
      <dgm:spPr/>
      <dgm:t>
        <a:bodyPr/>
        <a:lstStyle/>
        <a:p>
          <a:endParaRPr lang="fr-BE"/>
        </a:p>
      </dgm:t>
    </dgm:pt>
    <dgm:pt modelId="{CAB1F7BF-4CC6-C84E-B5F4-2F04AADEF404}" type="pres">
      <dgm:prSet presAssocID="{DF283FCE-724D-984A-BC45-A007EF1F54EC}" presName="node" presStyleLbl="node1" presStyleIdx="0" presStyleCnt="3" custScaleX="136798" custRadScaleRad="104711" custRadScaleInc="-5139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C4F659D-629D-6747-8198-F01C98527A8C}" type="pres">
      <dgm:prSet presAssocID="{807916E0-A0B2-9445-BA1D-878002A18EB6}" presName="parTrans" presStyleLbl="bgSibTrans2D1" presStyleIdx="1" presStyleCnt="3" custLinFactNeighborX="476" custLinFactNeighborY="-3165"/>
      <dgm:spPr/>
      <dgm:t>
        <a:bodyPr/>
        <a:lstStyle/>
        <a:p>
          <a:endParaRPr lang="fr-BE"/>
        </a:p>
      </dgm:t>
    </dgm:pt>
    <dgm:pt modelId="{88FE9055-4326-F745-AF8C-478F0088F1D2}" type="pres">
      <dgm:prSet presAssocID="{3EBB5419-49A5-3C41-AC0E-7EA33CAE4EDE}" presName="node" presStyleLbl="node1" presStyleIdx="1" presStyleCnt="3" custScaleX="221149" custRadScaleRad="92064" custRadScaleInc="664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CBA1741-4F38-4973-B335-13092E331D9E}" type="pres">
      <dgm:prSet presAssocID="{89746700-480E-4A67-8FDF-5AC1AACC70E3}" presName="parTrans" presStyleLbl="bgSibTrans2D1" presStyleIdx="2" presStyleCnt="3" custAng="150805" custLinFactNeighborX="-1045" custLinFactNeighborY="-6589"/>
      <dgm:spPr>
        <a:xfrm rot="20700000">
          <a:off x="7720530" y="2788170"/>
          <a:ext cx="1777395" cy="680459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fr-BE"/>
        </a:p>
      </dgm:t>
    </dgm:pt>
    <dgm:pt modelId="{A0BA56E5-E3D1-4513-90C4-677E18F01279}" type="pres">
      <dgm:prSet presAssocID="{0728A860-DFCA-4B49-B348-81F9572FCD9C}" presName="node" presStyleLbl="node1" presStyleIdx="2" presStyleCnt="3" custScaleX="132273" custRadScaleRad="119105" custRadScaleInc="5234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0C277E6A-1F66-4205-8B29-148473E7CDF9}" type="presOf" srcId="{0728A860-DFCA-4B49-B348-81F9572FCD9C}" destId="{A0BA56E5-E3D1-4513-90C4-677E18F01279}" srcOrd="0" destOrd="0" presId="urn:microsoft.com/office/officeart/2005/8/layout/radial4"/>
    <dgm:cxn modelId="{10DC21B0-BE30-9445-8848-17726ECB52B0}" type="presOf" srcId="{232D58D2-46D4-EE44-95CE-EBB82CF794A9}" destId="{24DDC302-B5B5-7544-A757-8A1FEFC9A296}" srcOrd="0" destOrd="0" presId="urn:microsoft.com/office/officeart/2005/8/layout/radial4"/>
    <dgm:cxn modelId="{5E284A0B-6C02-C540-B62D-A46F39CF9F7F}" type="presOf" srcId="{DF283FCE-724D-984A-BC45-A007EF1F54EC}" destId="{CAB1F7BF-4CC6-C84E-B5F4-2F04AADEF404}" srcOrd="0" destOrd="0" presId="urn:microsoft.com/office/officeart/2005/8/layout/radial4"/>
    <dgm:cxn modelId="{05F1F733-5A53-4836-9AD8-B185ACF0B122}" srcId="{D60D5EE8-EE99-744E-BA21-B55CC43ABFF1}" destId="{0728A860-DFCA-4B49-B348-81F9572FCD9C}" srcOrd="2" destOrd="0" parTransId="{89746700-480E-4A67-8FDF-5AC1AACC70E3}" sibTransId="{D6C368AB-EF00-4E26-9B2F-0FBF9816AF54}"/>
    <dgm:cxn modelId="{551837BE-9B89-894C-9D92-0B1C81555311}" type="presOf" srcId="{807916E0-A0B2-9445-BA1D-878002A18EB6}" destId="{BC4F659D-629D-6747-8198-F01C98527A8C}" srcOrd="0" destOrd="0" presId="urn:microsoft.com/office/officeart/2005/8/layout/radial4"/>
    <dgm:cxn modelId="{A7FD3813-0F13-FA4D-A7C8-D2A73F1EF96B}" srcId="{232D58D2-46D4-EE44-95CE-EBB82CF794A9}" destId="{D60D5EE8-EE99-744E-BA21-B55CC43ABFF1}" srcOrd="0" destOrd="0" parTransId="{53E35DB0-AFAA-CA4B-91DC-9D6160B624A0}" sibTransId="{F018A7D4-F845-DA4A-9B2F-EC15C96254EA}"/>
    <dgm:cxn modelId="{B6C99A4C-1CE5-408A-A279-231E363683A3}" type="presOf" srcId="{89746700-480E-4A67-8FDF-5AC1AACC70E3}" destId="{3CBA1741-4F38-4973-B335-13092E331D9E}" srcOrd="0" destOrd="0" presId="urn:microsoft.com/office/officeart/2005/8/layout/radial4"/>
    <dgm:cxn modelId="{8E873C30-3768-9048-8E7D-3FF45648E355}" srcId="{D60D5EE8-EE99-744E-BA21-B55CC43ABFF1}" destId="{DF283FCE-724D-984A-BC45-A007EF1F54EC}" srcOrd="0" destOrd="0" parTransId="{27F5EA2F-D895-BD45-B9A9-E25B883AA1E3}" sibTransId="{29777826-AF17-CA46-B998-6964DBB7A1DD}"/>
    <dgm:cxn modelId="{497EA581-1080-D94E-924E-07070751CE41}" type="presOf" srcId="{3EBB5419-49A5-3C41-AC0E-7EA33CAE4EDE}" destId="{88FE9055-4326-F745-AF8C-478F0088F1D2}" srcOrd="0" destOrd="0" presId="urn:microsoft.com/office/officeart/2005/8/layout/radial4"/>
    <dgm:cxn modelId="{6CE98915-A3DD-464A-A102-3B38E831FBDE}" type="presOf" srcId="{27F5EA2F-D895-BD45-B9A9-E25B883AA1E3}" destId="{C0D2F532-28B0-964B-AC18-84B0B54CD2AF}" srcOrd="0" destOrd="0" presId="urn:microsoft.com/office/officeart/2005/8/layout/radial4"/>
    <dgm:cxn modelId="{3496F04D-6E61-7F41-98D9-777BE0312A9C}" srcId="{D60D5EE8-EE99-744E-BA21-B55CC43ABFF1}" destId="{3EBB5419-49A5-3C41-AC0E-7EA33CAE4EDE}" srcOrd="1" destOrd="0" parTransId="{807916E0-A0B2-9445-BA1D-878002A18EB6}" sibTransId="{CD6693E7-6E1A-8D49-BFA5-4A394CB44C0B}"/>
    <dgm:cxn modelId="{75CCBBBF-7487-664C-8C9B-BFFD3FDBCDB4}" type="presOf" srcId="{D60D5EE8-EE99-744E-BA21-B55CC43ABFF1}" destId="{C1EE034B-EEB4-1E40-85CD-946211415616}" srcOrd="0" destOrd="0" presId="urn:microsoft.com/office/officeart/2005/8/layout/radial4"/>
    <dgm:cxn modelId="{DEAD94B4-B46D-8342-9EB5-593845CC19C5}" type="presParOf" srcId="{24DDC302-B5B5-7544-A757-8A1FEFC9A296}" destId="{C1EE034B-EEB4-1E40-85CD-946211415616}" srcOrd="0" destOrd="0" presId="urn:microsoft.com/office/officeart/2005/8/layout/radial4"/>
    <dgm:cxn modelId="{94D0E218-9D41-594A-B58C-23129CF29003}" type="presParOf" srcId="{24DDC302-B5B5-7544-A757-8A1FEFC9A296}" destId="{C0D2F532-28B0-964B-AC18-84B0B54CD2AF}" srcOrd="1" destOrd="0" presId="urn:microsoft.com/office/officeart/2005/8/layout/radial4"/>
    <dgm:cxn modelId="{CE6B41EA-6BEF-0843-A3BE-5B4630E617A2}" type="presParOf" srcId="{24DDC302-B5B5-7544-A757-8A1FEFC9A296}" destId="{CAB1F7BF-4CC6-C84E-B5F4-2F04AADEF404}" srcOrd="2" destOrd="0" presId="urn:microsoft.com/office/officeart/2005/8/layout/radial4"/>
    <dgm:cxn modelId="{786C6895-7BE4-A34F-A01C-8D5A674AC60E}" type="presParOf" srcId="{24DDC302-B5B5-7544-A757-8A1FEFC9A296}" destId="{BC4F659D-629D-6747-8198-F01C98527A8C}" srcOrd="3" destOrd="0" presId="urn:microsoft.com/office/officeart/2005/8/layout/radial4"/>
    <dgm:cxn modelId="{737E4D67-F59F-BF48-910F-EA09CD0A59E0}" type="presParOf" srcId="{24DDC302-B5B5-7544-A757-8A1FEFC9A296}" destId="{88FE9055-4326-F745-AF8C-478F0088F1D2}" srcOrd="4" destOrd="0" presId="urn:microsoft.com/office/officeart/2005/8/layout/radial4"/>
    <dgm:cxn modelId="{68AF126F-0CD6-40C7-ADA9-3D53248EA5D3}" type="presParOf" srcId="{24DDC302-B5B5-7544-A757-8A1FEFC9A296}" destId="{3CBA1741-4F38-4973-B335-13092E331D9E}" srcOrd="5" destOrd="0" presId="urn:microsoft.com/office/officeart/2005/8/layout/radial4"/>
    <dgm:cxn modelId="{D2B591C8-2B38-4C39-BFDA-31DAE2A2525D}" type="presParOf" srcId="{24DDC302-B5B5-7544-A757-8A1FEFC9A296}" destId="{A0BA56E5-E3D1-4513-90C4-677E18F0127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B847E-6A8F-4461-BF4E-B1638FF094BA}" type="datetimeFigureOut">
              <a:rPr lang="fr-BE" smtClean="0"/>
              <a:t>08-07-2022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9C53-BB96-44D2-BF6F-BFAE5325C69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2415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E5BFB-4987-AC48-AF9E-73AE43E482A5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40488-443F-7F45-865F-5FCDDFDA4B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82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0488-443F-7F45-865F-5FCDDFDA4B2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564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0488-443F-7F45-865F-5FCDDFDA4B2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725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0488-443F-7F45-865F-5FCDDFDA4B2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477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0488-443F-7F45-865F-5FCDDFDA4B2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597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0488-443F-7F45-865F-5FCDDFDA4B2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196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0488-443F-7F45-865F-5FCDDFDA4B2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133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0488-443F-7F45-865F-5FCDDFDA4B2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533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0488-443F-7F45-865F-5FCDDFDA4B2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984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0488-443F-7F45-865F-5FCDDFDA4B2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79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0488-443F-7F45-865F-5FCDDFDA4B2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226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0488-443F-7F45-865F-5FCDDFDA4B2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43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0488-443F-7F45-865F-5FCDDFDA4B2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8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0488-443F-7F45-865F-5FCDDFDA4B2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07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0488-443F-7F45-865F-5FCDDFDA4B2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816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0488-443F-7F45-865F-5FCDDFDA4B2F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629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0488-443F-7F45-865F-5FCDDFDA4B2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77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0488-443F-7F45-865F-5FCDDFDA4B2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179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0488-443F-7F45-865F-5FCDDFDA4B2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189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0488-443F-7F45-865F-5FCDDFDA4B2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694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0488-443F-7F45-865F-5FCDDFDA4B2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38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0488-443F-7F45-865F-5FCDDFDA4B2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894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40488-443F-7F45-865F-5FCDDFDA4B2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75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7F17DA-3C5B-4846-BFE6-5CABA9DED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62E5666-A769-134C-8C2F-69B9F8CE6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34CC73A-4B75-644B-89D3-8B5357255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0588-F714-4048-9EA8-D2CDB7C4F1E2}" type="datetime1">
              <a:rPr lang="fr-BE" smtClean="0"/>
              <a:t>08-07-2022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BA2FFDB-883C-4947-AF15-3A00FB9F0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8DC759A-0D7D-3A48-A861-3E48C5D72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93D-4543-5C48-BDB8-7EBC7729F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86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C6A1CA-18C8-4D4C-B931-EAC6061E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A0C2EB5-1462-5840-8EB9-B09712CB5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712CD71-E4D8-654D-9250-D324ABE63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1722-5141-1F46-A32F-CDE037CA2AF1}" type="datetime1">
              <a:rPr lang="fr-BE" smtClean="0"/>
              <a:t>08-07-2022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730A2C8-25E1-564A-81AE-39C3AA80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AE73586-2D3F-E74A-BEA5-535DA29C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93D-4543-5C48-BDB8-7EBC7729F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54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91BA0024-C6F3-6A42-B518-0E34BF0EE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BA0EC4A-6888-EB4A-9D7D-39390C913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11E4B31-1B89-5C4F-8C5B-6C9C7642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8150-D437-2F4C-9C8B-67073DB982DB}" type="datetime1">
              <a:rPr lang="fr-BE" smtClean="0"/>
              <a:t>08-07-2022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89E8C54-10A8-6A4A-A7F1-3FEE8CCFB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3B7629F-8871-2447-9FAB-C79D61890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93D-4543-5C48-BDB8-7EBC7729F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77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502ED8-9E3B-4D4E-AD53-70CA51BB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4EE7B3E-444A-BA47-A405-7668186BB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D90B39A-52BA-214D-AB8B-D4F0B3C3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444E-2409-D042-BA6B-9C2BB4EDF8A5}" type="datetime1">
              <a:rPr lang="fr-BE" smtClean="0"/>
              <a:t>08-07-2022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D39C611-4648-BE44-85CB-C0F468D9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9E844E7-1EF3-D545-A745-313F7B6A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93D-4543-5C48-BDB8-7EBC7729F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28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471F898-649F-CB40-938C-D135D146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BEC2B9E-E272-E14A-91BC-9842E7853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737C4D5-BE69-9B48-9CE0-C3159771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AD77-0FAA-2740-9B96-58268F43FBAD}" type="datetime1">
              <a:rPr lang="fr-BE" smtClean="0"/>
              <a:t>08-07-2022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2B8B9F5-ED7F-024A-86A0-1ADEBF96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F11A28A-7F0A-B54B-83A2-1F004486E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93D-4543-5C48-BDB8-7EBC7729F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95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94B482C-DBAD-C64D-9BF9-3DC8DA926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F0F6491-3203-3046-AEE8-CE27B9B33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B5F533E-CCE9-B444-8938-F1C801A42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FC5F6F4-8BB9-134B-8CBA-A66BBC97A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15DC-7AB1-0745-8C9C-3B26642D560E}" type="datetime1">
              <a:rPr lang="fr-BE" smtClean="0"/>
              <a:t>08-07-2022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D3B9822-1379-4A4F-B13C-8965DAE9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C9EC8F8-CEB2-5646-BEED-FE716320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93D-4543-5C48-BDB8-7EBC7729F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12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9DDABF-4D94-BF4E-8688-63A4ABDD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67855CF-8CC6-3F4F-9AB7-D02AC64AF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38614C2-0CDD-2F4D-AF6D-AC22A44AE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C33E6A9-6290-A945-9675-02E0530CB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1B159D95-F6CA-F146-9871-169B09066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C0133C89-AE80-1944-97C8-DB13992B1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D0A9-9459-C542-BE5E-E978A7DC8905}" type="datetime1">
              <a:rPr lang="fr-BE" smtClean="0"/>
              <a:t>08-07-2022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A92FB14D-AB0A-1C4D-94E8-0DD7A68C7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4BDE5B73-AE86-3F48-80B3-8FF0BE7C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93D-4543-5C48-BDB8-7EBC7729F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87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D95928C-CB2E-B24F-8695-72E297063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CADED35-6908-9245-ACE9-24D27679D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B511-1171-204E-A15F-17EFEB380817}" type="datetime1">
              <a:rPr lang="fr-BE" smtClean="0"/>
              <a:t>08-07-2022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241A35A2-AFF6-2F45-9E38-B0E46332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B7260E7-9E59-DC43-B7B2-58AD4B6A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93D-4543-5C48-BDB8-7EBC7729F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67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0360D928-5333-B341-875C-D65D95377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9FD6-3EF2-464A-8075-6762A524818C}" type="datetime1">
              <a:rPr lang="fr-BE" smtClean="0"/>
              <a:t>08-07-2022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B98F8ACF-0AA9-C044-8607-FA0D7C11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39C9552-215E-D248-B655-59DD835A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93D-4543-5C48-BDB8-7EBC7729F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25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26A05E3-0EE9-554A-A9A9-FF8594572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B663F59-E17A-234B-8EF8-1AC30DEB7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BD20D20-5A4D-324B-92CA-1F8023D30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C0DC7C7-EE7F-3342-9070-944C38A3B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645B-BC38-2349-A11D-B4F62D47F17A}" type="datetime1">
              <a:rPr lang="fr-BE" smtClean="0"/>
              <a:t>08-07-2022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17F2318-FBE7-3A47-9CDB-02E1ECA8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BAFB9C9-5497-C54E-BA23-2786BC80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93D-4543-5C48-BDB8-7EBC7729F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69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873CA68-7B07-CB40-8045-001B8E1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D4CBF762-226F-5A4C-824E-82AA2F6037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4D11C7A-FA47-024C-98E2-2DA456A34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B886E73-93DF-5144-A18D-D3F47394E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F59A-5239-3848-955F-ABA8E4858F7F}" type="datetime1">
              <a:rPr lang="fr-BE" smtClean="0"/>
              <a:t>08-07-2022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2CBE851-D0AF-6F4C-8580-A031AB8DF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15E82A4-E397-214D-96DB-C7F99F9E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93D-4543-5C48-BDB8-7EBC7729F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07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F0A6D57-EF2A-214B-A665-A7A7B0670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E9FB6EC-3C5C-A540-A3AC-5B7A80596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2B4F63B-FB94-EB40-9BDB-6B99BF7BA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185AC-6846-2540-8936-37DAB70D98A6}" type="datetime1">
              <a:rPr lang="fr-BE" smtClean="0"/>
              <a:t>08-07-2022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ECEAC92-96FD-734E-A26C-15E891931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5CEF986-D2AE-5F4B-A342-E69FF6A9E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C93D-4543-5C48-BDB8-7EBC7729F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57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sv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4.png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5.sv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19.png"/><Relationship Id="rId4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21.png"/><Relationship Id="rId4" Type="http://schemas.openxmlformats.org/officeDocument/2006/relationships/image" Target="../media/image3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19.png"/><Relationship Id="rId4" Type="http://schemas.openxmlformats.org/officeDocument/2006/relationships/image" Target="../media/image4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24.png"/><Relationship Id="rId4" Type="http://schemas.openxmlformats.org/officeDocument/2006/relationships/image" Target="../media/image4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29.png"/><Relationship Id="rId4" Type="http://schemas.openxmlformats.org/officeDocument/2006/relationships/image" Target="../media/image4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29.png"/><Relationship Id="rId4" Type="http://schemas.openxmlformats.org/officeDocument/2006/relationships/image" Target="../media/image4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5" Type="http://schemas.openxmlformats.org/officeDocument/2006/relationships/image" Target="../media/image33.png"/><Relationship Id="rId4" Type="http://schemas.openxmlformats.org/officeDocument/2006/relationships/image" Target="../media/image5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sv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0.png"/><Relationship Id="rId10" Type="http://schemas.openxmlformats.org/officeDocument/2006/relationships/image" Target="../media/image19.svg"/><Relationship Id="rId4" Type="http://schemas.openxmlformats.org/officeDocument/2006/relationships/image" Target="../media/image11.sv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cteurs 2">
            <a:extLst>
              <a:ext uri="{FF2B5EF4-FFF2-40B4-BE49-F238E27FC236}">
                <a16:creationId xmlns:a16="http://schemas.microsoft.com/office/drawing/2014/main" xmlns="" id="{1237296D-0599-2A5F-31EB-68354F979CDC}"/>
              </a:ext>
            </a:extLst>
          </p:cNvPr>
          <p:cNvSpPr/>
          <p:nvPr/>
        </p:nvSpPr>
        <p:spPr>
          <a:xfrm rot="10800000">
            <a:off x="105045" y="1631872"/>
            <a:ext cx="11981910" cy="10452256"/>
          </a:xfrm>
          <a:prstGeom prst="pie">
            <a:avLst>
              <a:gd name="adj1" fmla="val 0"/>
              <a:gd name="adj2" fmla="val 10839973"/>
            </a:avLst>
          </a:prstGeom>
          <a:solidFill>
            <a:srgbClr val="47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6AA3B25-8EEF-0D4F-9E48-B1225E597DE1}"/>
              </a:ext>
            </a:extLst>
          </p:cNvPr>
          <p:cNvSpPr txBox="1"/>
          <p:nvPr/>
        </p:nvSpPr>
        <p:spPr>
          <a:xfrm>
            <a:off x="5720017" y="4818979"/>
            <a:ext cx="727882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3600" dirty="0">
                <a:solidFill>
                  <a:schemeClr val="bg1"/>
                </a:solidFill>
                <a:latin typeface="Montserrat ExtraBold" pitchFamily="2" charset="77"/>
              </a:rPr>
              <a:t>PÔLES TERRITORIAUX : </a:t>
            </a:r>
            <a:r>
              <a:rPr lang="fr-FR" altLang="fr-FR" sz="2800" dirty="0">
                <a:solidFill>
                  <a:schemeClr val="bg1"/>
                </a:solidFill>
                <a:latin typeface="Montserrat ExtraBold" pitchFamily="2" charset="77"/>
              </a:rPr>
              <a:t/>
            </a:r>
            <a:br>
              <a:rPr lang="fr-FR" altLang="fr-FR" sz="2800" dirty="0">
                <a:solidFill>
                  <a:schemeClr val="bg1"/>
                </a:solidFill>
                <a:latin typeface="Montserrat ExtraBold" pitchFamily="2" charset="77"/>
              </a:rPr>
            </a:br>
            <a:r>
              <a:rPr lang="fr-FR" altLang="fr-FR" sz="3000" dirty="0">
                <a:solidFill>
                  <a:schemeClr val="bg1"/>
                </a:solidFill>
                <a:latin typeface="Montserrat ExtraBold" pitchFamily="2" charset="77"/>
              </a:rPr>
              <a:t>Vers une école plus inclusive</a:t>
            </a:r>
            <a:r>
              <a:rPr lang="fr-FR" altLang="fr-FR" sz="2800" dirty="0">
                <a:solidFill>
                  <a:schemeClr val="bg1"/>
                </a:solidFill>
                <a:latin typeface="Montserrat ExtraBold" pitchFamily="2" charset="77"/>
              </a:rPr>
              <a:t/>
            </a:r>
            <a:br>
              <a:rPr lang="fr-FR" altLang="fr-FR" sz="2800" dirty="0">
                <a:solidFill>
                  <a:schemeClr val="bg1"/>
                </a:solidFill>
                <a:latin typeface="Montserrat ExtraBold" pitchFamily="2" charset="77"/>
              </a:rPr>
            </a:br>
            <a:endParaRPr lang="fr-FR" sz="2800" dirty="0">
              <a:solidFill>
                <a:schemeClr val="bg1"/>
              </a:solidFill>
              <a:latin typeface="Montserrat ExtraBold" pitchFamily="2" charset="77"/>
            </a:endParaRP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xmlns="" id="{95F9CFF3-AC9B-7C49-8851-B1D2C0455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3478407" y="4047568"/>
            <a:ext cx="2183097" cy="2183097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95" y="504245"/>
            <a:ext cx="2300122" cy="585488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3" y="434666"/>
            <a:ext cx="2664792" cy="724646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6"/>
          <a:srcRect/>
          <a:stretch/>
        </p:blipFill>
        <p:spPr>
          <a:xfrm>
            <a:off x="5720017" y="393978"/>
            <a:ext cx="2553275" cy="742703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45" y="337859"/>
            <a:ext cx="1294117" cy="66641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2F603E08-8AD4-192E-07AD-0D3C79E37B95}"/>
              </a:ext>
            </a:extLst>
          </p:cNvPr>
          <p:cNvPicPr/>
          <p:nvPr/>
        </p:nvPicPr>
        <p:blipFill>
          <a:blip r:embed="rId8"/>
          <a:srcRect/>
          <a:stretch/>
        </p:blipFill>
        <p:spPr>
          <a:xfrm>
            <a:off x="8404892" y="394808"/>
            <a:ext cx="1646684" cy="6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9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xmlns="" id="{CCE4D087-C551-38E6-316E-704364D97F43}"/>
              </a:ext>
            </a:extLst>
          </p:cNvPr>
          <p:cNvSpPr/>
          <p:nvPr/>
        </p:nvSpPr>
        <p:spPr>
          <a:xfrm>
            <a:off x="5540641" y="3960403"/>
            <a:ext cx="6354303" cy="2659180"/>
          </a:xfrm>
          <a:prstGeom prst="roundRect">
            <a:avLst/>
          </a:prstGeom>
          <a:solidFill>
            <a:schemeClr val="bg1"/>
          </a:solidFill>
          <a:ln>
            <a:solidFill>
              <a:srgbClr val="478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xmlns="" id="{237C1B47-5B0D-5805-35A5-2A6B3AF6B515}"/>
              </a:ext>
            </a:extLst>
          </p:cNvPr>
          <p:cNvSpPr/>
          <p:nvPr/>
        </p:nvSpPr>
        <p:spPr>
          <a:xfrm>
            <a:off x="5540642" y="2113059"/>
            <a:ext cx="6354303" cy="1707272"/>
          </a:xfrm>
          <a:prstGeom prst="roundRect">
            <a:avLst/>
          </a:prstGeom>
          <a:solidFill>
            <a:schemeClr val="bg1"/>
          </a:solidFill>
          <a:ln>
            <a:solidFill>
              <a:srgbClr val="478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xmlns="" id="{30772739-181C-C9AE-5058-701362763D76}"/>
              </a:ext>
            </a:extLst>
          </p:cNvPr>
          <p:cNvSpPr/>
          <p:nvPr/>
        </p:nvSpPr>
        <p:spPr>
          <a:xfrm>
            <a:off x="366794" y="4512520"/>
            <a:ext cx="4732150" cy="2113005"/>
          </a:xfrm>
          <a:prstGeom prst="roundRect">
            <a:avLst/>
          </a:prstGeom>
          <a:solidFill>
            <a:schemeClr val="bg1"/>
          </a:solidFill>
          <a:ln>
            <a:solidFill>
              <a:srgbClr val="478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xmlns="" id="{17EA214E-73BF-E648-4C02-7F3892177170}"/>
              </a:ext>
            </a:extLst>
          </p:cNvPr>
          <p:cNvSpPr/>
          <p:nvPr/>
        </p:nvSpPr>
        <p:spPr>
          <a:xfrm>
            <a:off x="366794" y="2113059"/>
            <a:ext cx="4732150" cy="2259268"/>
          </a:xfrm>
          <a:prstGeom prst="roundRect">
            <a:avLst/>
          </a:prstGeom>
          <a:solidFill>
            <a:schemeClr val="bg1"/>
          </a:solidFill>
          <a:ln>
            <a:solidFill>
              <a:srgbClr val="478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E6DF17-646F-6B5A-5E9F-E1008CF0EF9A}"/>
              </a:ext>
            </a:extLst>
          </p:cNvPr>
          <p:cNvSpPr/>
          <p:nvPr/>
        </p:nvSpPr>
        <p:spPr>
          <a:xfrm>
            <a:off x="0" y="0"/>
            <a:ext cx="12192000" cy="1506583"/>
          </a:xfrm>
          <a:prstGeom prst="rect">
            <a:avLst/>
          </a:prstGeom>
          <a:solidFill>
            <a:srgbClr val="47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50720" y="102375"/>
            <a:ext cx="10241280" cy="1358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3200" dirty="0"/>
              <a:t>Organisation des pôles territoriaux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981B75B-479A-16A0-922C-693FCA6420CE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48343" y="165463"/>
            <a:ext cx="1175656" cy="117565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DCFBCC6-0CE7-2F24-E5B1-E90575EBD8BF}"/>
              </a:ext>
            </a:extLst>
          </p:cNvPr>
          <p:cNvSpPr/>
          <p:nvPr/>
        </p:nvSpPr>
        <p:spPr>
          <a:xfrm>
            <a:off x="436536" y="2253252"/>
            <a:ext cx="4732150" cy="2041585"/>
          </a:xfrm>
          <a:prstGeom prst="rect">
            <a:avLst/>
          </a:prstGeom>
          <a:ln>
            <a:solidFill>
              <a:srgbClr val="7DD4E3"/>
            </a:solidFill>
          </a:ln>
        </p:spPr>
        <p:txBody>
          <a:bodyPr wrap="square">
            <a:spAutoFit/>
          </a:bodyPr>
          <a:lstStyle/>
          <a:p>
            <a:pPr marL="144000">
              <a:spcAft>
                <a:spcPts val="800"/>
              </a:spcAft>
            </a:pPr>
            <a:r>
              <a:rPr lang="fr-BE" sz="1200" b="1" dirty="0">
                <a:solidFill>
                  <a:srgbClr val="478191"/>
                </a:solidFill>
              </a:rPr>
              <a:t>PÔLE TERRITORIAL - ÉCOLE SIÈGE :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Une école d’enseignement spécialisé est désignée comme établissement siège d’un pôle.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 pôle territorial est placé sous la responsabilité du pouvoir organisateur de l’école siège.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 coordonnateur et l’équipe pluridisciplinaire sont placés sous l’autorité du directeur de l’école siège. 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Les objectifs spécifiques du pôle sont repris dans une annexe au plan de pilotage de l’école siège.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71D9855-D18F-0648-D670-34D1EF34F038}"/>
              </a:ext>
            </a:extLst>
          </p:cNvPr>
          <p:cNvSpPr/>
          <p:nvPr/>
        </p:nvSpPr>
        <p:spPr>
          <a:xfrm>
            <a:off x="5661608" y="4072900"/>
            <a:ext cx="6233340" cy="2482731"/>
          </a:xfrm>
          <a:prstGeom prst="rect">
            <a:avLst/>
          </a:prstGeom>
          <a:ln>
            <a:solidFill>
              <a:srgbClr val="7DD4E3"/>
            </a:solidFill>
          </a:ln>
        </p:spPr>
        <p:txBody>
          <a:bodyPr wrap="square">
            <a:spAutoFit/>
          </a:bodyPr>
          <a:lstStyle/>
          <a:p>
            <a:pPr marL="144000">
              <a:spcAft>
                <a:spcPts val="800"/>
              </a:spcAft>
            </a:pPr>
            <a:r>
              <a:rPr lang="fr-BE" sz="1200" b="1" dirty="0">
                <a:solidFill>
                  <a:srgbClr val="478191"/>
                </a:solidFill>
              </a:rPr>
              <a:t>PÔLE TERRITORIAL – ÉCOLE PARTENAIRE SPÉCIFIQUE :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Lorsqu’un pôle prend en charge des élèves présentant des besoins spécifiques sensori-moteurs, il peut conclure des partenariats spécifiques avec des écoles d’enseignement spécialisé qui organisent les types 4, 6 ou 7 en fonction du besoin spécifique de chacun des élèves concernés. 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Lorsqu’un pôle prend en charge des élèves relevant de l’enseignement de type 5, il peut conclure un partenariat spécifique avec une école d’enseignement spécialisé qui organise le type 5. 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L’école siège et l’école partenaire spécifique peuvent être situées dans des zones différentes.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Une école siège d’un pôle ou une école partenaire d’un pôle peut conclure un partenariat spécifique avec un autre pôle.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 partenariat spécifique est formalisé dans une convention de partenariat spécifique qui peut être conclu à tout moment.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3B2B7DB-C52E-D070-6824-96ED38713E7F}"/>
              </a:ext>
            </a:extLst>
          </p:cNvPr>
          <p:cNvSpPr/>
          <p:nvPr/>
        </p:nvSpPr>
        <p:spPr>
          <a:xfrm>
            <a:off x="428786" y="4583600"/>
            <a:ext cx="4739899" cy="1938992"/>
          </a:xfrm>
          <a:prstGeom prst="rect">
            <a:avLst/>
          </a:prstGeom>
          <a:ln>
            <a:solidFill>
              <a:srgbClr val="7DD4E3"/>
            </a:solidFill>
          </a:ln>
        </p:spPr>
        <p:txBody>
          <a:bodyPr wrap="square">
            <a:spAutoFit/>
          </a:bodyPr>
          <a:lstStyle/>
          <a:p>
            <a:pPr marL="144000">
              <a:spcAft>
                <a:spcPts val="800"/>
              </a:spcAft>
            </a:pPr>
            <a:r>
              <a:rPr lang="fr-BE" sz="1200" b="1" dirty="0">
                <a:solidFill>
                  <a:srgbClr val="478191"/>
                </a:solidFill>
              </a:rPr>
              <a:t>PÔLE TERRITORIAL - ÉCOLE COOPÉRANTE :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Chaque école d’enseignement ordinaire coopère avec un seul pôle (l’école d’enseignement ordinaire = « école coopérante »).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 pôle territorial et son école siège, les écoles partenaires et les écoles coopérantes sont situées dans une même zone d’enseignement (dérogations possibles); elles peuvent faire partie de pouvoirs organisateurs distincts, relevant de réseaux et de niveaux d’enseignement distincts.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 coopération est formalisée dans une convention de coopération fixée pour 6 années scolaires.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5E4B3E9A-A8CA-E2BC-F71A-C8AD99D3445D}"/>
              </a:ext>
            </a:extLst>
          </p:cNvPr>
          <p:cNvSpPr/>
          <p:nvPr/>
        </p:nvSpPr>
        <p:spPr>
          <a:xfrm>
            <a:off x="5661607" y="2253131"/>
            <a:ext cx="6233339" cy="1431161"/>
          </a:xfrm>
          <a:prstGeom prst="rect">
            <a:avLst/>
          </a:prstGeom>
          <a:ln>
            <a:solidFill>
              <a:srgbClr val="7DD4E3"/>
            </a:solidFill>
          </a:ln>
        </p:spPr>
        <p:txBody>
          <a:bodyPr wrap="square">
            <a:spAutoFit/>
          </a:bodyPr>
          <a:lstStyle/>
          <a:p>
            <a:pPr marL="144000">
              <a:spcAft>
                <a:spcPts val="800"/>
              </a:spcAft>
            </a:pPr>
            <a:r>
              <a:rPr lang="fr-BE" sz="1200" b="1" dirty="0">
                <a:solidFill>
                  <a:srgbClr val="478191"/>
                </a:solidFill>
              </a:rPr>
              <a:t>PÔLE TERRITORIAL – ÉCOLE PARTENAIRE :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 écoles d’enseignement spécialisé peuvent s’associer et sont désignées comme écoles partenaires d’un pôle.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Ces partenariats  permettent d’enrichir les expertises du pôle et de favoriser une meilleure couverture géographique sur le territoire du pôle (= « antennes » du pôle).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 partenariat est formalisé dans une convention de partenariat fixée pour 6 années scolaires.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2505754-46C5-EE6D-0923-18AF47CAA7A7}"/>
              </a:ext>
            </a:extLst>
          </p:cNvPr>
          <p:cNvSpPr/>
          <p:nvPr/>
        </p:nvSpPr>
        <p:spPr>
          <a:xfrm>
            <a:off x="436536" y="1619080"/>
            <a:ext cx="4081220" cy="40011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EA683D"/>
                </a:solidFill>
              </a:rPr>
              <a:t>Les grands principes :</a:t>
            </a:r>
          </a:p>
        </p:txBody>
      </p:sp>
    </p:spTree>
    <p:extLst>
      <p:ext uri="{BB962C8B-B14F-4D97-AF65-F5344CB8AC3E}">
        <p14:creationId xmlns:p14="http://schemas.microsoft.com/office/powerpoint/2010/main" val="901126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E6DF17-646F-6B5A-5E9F-E1008CF0EF9A}"/>
              </a:ext>
            </a:extLst>
          </p:cNvPr>
          <p:cNvSpPr/>
          <p:nvPr/>
        </p:nvSpPr>
        <p:spPr>
          <a:xfrm>
            <a:off x="0" y="0"/>
            <a:ext cx="12192000" cy="1506583"/>
          </a:xfrm>
          <a:prstGeom prst="rect">
            <a:avLst/>
          </a:prstGeom>
          <a:solidFill>
            <a:srgbClr val="47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50720" y="102375"/>
            <a:ext cx="10241280" cy="1358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schemeClr val="bg1"/>
                </a:solidFill>
                <a:latin typeface="Montserrat ExtraBold" pitchFamily="2" charset="77"/>
              </a:rPr>
              <a:t>Deux types de missions des Pôles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981B75B-479A-16A0-922C-693FCA6420CE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48343" y="165463"/>
            <a:ext cx="1175656" cy="11756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9490D9-E4A6-A6EA-80E4-27C9CB417A81}"/>
              </a:ext>
            </a:extLst>
          </p:cNvPr>
          <p:cNvSpPr/>
          <p:nvPr/>
        </p:nvSpPr>
        <p:spPr>
          <a:xfrm>
            <a:off x="4251536" y="2167994"/>
            <a:ext cx="2420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400" b="1" dirty="0">
                <a:solidFill>
                  <a:srgbClr val="BE2C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MISSIONS À CARACTÈRE</a:t>
            </a:r>
          </a:p>
          <a:p>
            <a:pPr lvl="0" algn="ctr"/>
            <a:r>
              <a:rPr lang="fr-FR" sz="1400" b="1" dirty="0">
                <a:solidFill>
                  <a:srgbClr val="BE2C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COLLECTIF</a:t>
            </a:r>
            <a:endParaRPr lang="fr-FR" sz="1600" b="1" dirty="0">
              <a:solidFill>
                <a:srgbClr val="BE2C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6">
            <a:extLst>
              <a:ext uri="{FF2B5EF4-FFF2-40B4-BE49-F238E27FC236}">
                <a16:creationId xmlns:a16="http://schemas.microsoft.com/office/drawing/2014/main" xmlns="" id="{60162445-30DC-5E92-D693-CEFD79DB61BD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427879" y="2932926"/>
            <a:ext cx="3418114" cy="34181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EF7ABF-BF9C-5407-6CFC-021B6D1C1C22}"/>
              </a:ext>
            </a:extLst>
          </p:cNvPr>
          <p:cNvSpPr/>
          <p:nvPr/>
        </p:nvSpPr>
        <p:spPr>
          <a:xfrm>
            <a:off x="5860932" y="5827820"/>
            <a:ext cx="2420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400" b="1" dirty="0">
                <a:solidFill>
                  <a:srgbClr val="4781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MISSIONS À CARACTÈRE</a:t>
            </a:r>
          </a:p>
          <a:p>
            <a:pPr lvl="0" algn="ctr"/>
            <a:r>
              <a:rPr lang="fr-FR" sz="1400" b="1" dirty="0" err="1">
                <a:solidFill>
                  <a:srgbClr val="4781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</a:t>
            </a:r>
            <a:endParaRPr lang="fr-FR" sz="1600" b="1" dirty="0">
              <a:solidFill>
                <a:srgbClr val="4781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6AF1AFDA-1CD7-4009-49E7-BB822E287294}"/>
              </a:ext>
            </a:extLst>
          </p:cNvPr>
          <p:cNvSpPr/>
          <p:nvPr/>
        </p:nvSpPr>
        <p:spPr>
          <a:xfrm>
            <a:off x="227743" y="2343138"/>
            <a:ext cx="3985885" cy="3670397"/>
          </a:xfrm>
          <a:prstGeom prst="roundRect">
            <a:avLst/>
          </a:prstGeom>
          <a:solidFill>
            <a:schemeClr val="bg1"/>
          </a:solidFill>
          <a:ln>
            <a:solidFill>
              <a:srgbClr val="BE2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32375780-CC07-269D-CAE3-C2AAB5D06FAE}"/>
                  </a:ext>
                </a:extLst>
              </p:cNvPr>
              <p:cNvSpPr/>
              <p:nvPr/>
            </p:nvSpPr>
            <p:spPr>
              <a:xfrm>
                <a:off x="536467" y="2343452"/>
                <a:ext cx="3582688" cy="35376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fr-FR" b="1" dirty="0">
                    <a:solidFill>
                      <a:srgbClr val="BE2C20"/>
                    </a:solidFill>
                  </a:rPr>
                  <a:t>1. Missions à caractère collectif</a:t>
                </a:r>
              </a:p>
              <a:p>
                <a:r>
                  <a:rPr lang="fr-FR" b="1" dirty="0">
                    <a:solidFill>
                      <a:srgbClr val="BE2C20"/>
                    </a:solidFill>
                  </a:rPr>
                  <a:t>  </a:t>
                </a:r>
                <a:endParaRPr lang="nl-BE" i="1" dirty="0">
                  <a:solidFill>
                    <a:srgbClr val="BE2C2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accompagnement des équipes de l’enseignement ordinaire afin de mieux appréhender Le caractère hétérogène des classes.</a:t>
                </a:r>
                <a:br>
                  <a:rPr lang="fr-F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</a:br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FR" i="1" smtClean="0">
                        <a:solidFill>
                          <a:srgbClr val="EA683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BE" b="1" dirty="0">
                    <a:solidFill>
                      <a:srgbClr val="EA683D"/>
                    </a:solidFill>
                    <a:latin typeface="+mj-lt"/>
                    <a:sym typeface="Wingdings" panose="05000000000000000000" pitchFamily="2" charset="2"/>
                  </a:rPr>
                  <a:t>Acteur clé </a:t>
                </a:r>
                <a:r>
                  <a:rPr lang="fr-BE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sym typeface="Wingdings" panose="05000000000000000000" pitchFamily="2" charset="2"/>
                  </a:rPr>
                  <a:t>pour la mise en œuvre des AR et de l’IPT dans l’enseignement ordinaire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2375780-CC07-269D-CAE3-C2AAB5D06F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67" y="2343452"/>
                <a:ext cx="3582688" cy="3537639"/>
              </a:xfrm>
              <a:prstGeom prst="rect">
                <a:avLst/>
              </a:prstGeom>
              <a:blipFill>
                <a:blip r:embed="rId7"/>
                <a:stretch>
                  <a:fillRect l="-1413" r="-7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xmlns="" id="{A2D4ADAE-3654-F5D0-9260-73ED95285F0D}"/>
              </a:ext>
            </a:extLst>
          </p:cNvPr>
          <p:cNvSpPr/>
          <p:nvPr/>
        </p:nvSpPr>
        <p:spPr>
          <a:xfrm>
            <a:off x="7805522" y="2343139"/>
            <a:ext cx="3850012" cy="2012667"/>
          </a:xfrm>
          <a:prstGeom prst="roundRect">
            <a:avLst/>
          </a:prstGeom>
          <a:solidFill>
            <a:schemeClr val="bg1"/>
          </a:solidFill>
          <a:ln>
            <a:solidFill>
              <a:srgbClr val="478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22857427-828D-7380-6A76-0ABD17C7C3AB}"/>
                  </a:ext>
                </a:extLst>
              </p:cNvPr>
              <p:cNvSpPr/>
              <p:nvPr/>
            </p:nvSpPr>
            <p:spPr>
              <a:xfrm>
                <a:off x="7978374" y="1800682"/>
                <a:ext cx="3582688" cy="35376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fr-FR" b="1" dirty="0">
                    <a:solidFill>
                      <a:srgbClr val="478191"/>
                    </a:solidFill>
                  </a:rPr>
                  <a:t>2. Missions à caractère individuel</a:t>
                </a:r>
              </a:p>
              <a:p>
                <a:r>
                  <a:rPr lang="fr-FR" b="1" dirty="0">
                    <a:solidFill>
                      <a:srgbClr val="BE2C20"/>
                    </a:solidFill>
                  </a:rPr>
                  <a:t>  </a:t>
                </a:r>
                <a:endParaRPr lang="nl-BE" i="1" dirty="0">
                  <a:solidFill>
                    <a:srgbClr val="BE2C2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>
                    <a:latin typeface="+mj-lt"/>
                  </a:rPr>
                  <a:t> accompagnement des élèves à besoins spécifiques (AR et IPT)</a:t>
                </a:r>
                <a:endParaRPr lang="fr-BE" dirty="0">
                  <a:latin typeface="+mj-lt"/>
                </a:endParaRPr>
              </a:p>
              <a:p>
                <a:r>
                  <a:rPr lang="fr-F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/>
                </a:r>
                <a:br>
                  <a:rPr lang="fr-F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</a:br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2857427-828D-7380-6A76-0ABD17C7C3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374" y="1800682"/>
                <a:ext cx="3582688" cy="3537639"/>
              </a:xfrm>
              <a:prstGeom prst="rect">
                <a:avLst/>
              </a:prstGeom>
              <a:blipFill>
                <a:blip r:embed="rId8"/>
                <a:stretch>
                  <a:fillRect l="-14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26F6774-B2E3-1140-B8C0-7024D6D856AC}"/>
              </a:ext>
            </a:extLst>
          </p:cNvPr>
          <p:cNvSpPr/>
          <p:nvPr/>
        </p:nvSpPr>
        <p:spPr>
          <a:xfrm>
            <a:off x="5289588" y="376619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b="1" dirty="0">
                <a:solidFill>
                  <a:srgbClr val="BE2C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2400" b="1" dirty="0">
              <a:solidFill>
                <a:srgbClr val="BE2C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CE3ED69-D7D5-D819-A0DB-41CEA56B2834}"/>
              </a:ext>
            </a:extLst>
          </p:cNvPr>
          <p:cNvSpPr/>
          <p:nvPr/>
        </p:nvSpPr>
        <p:spPr>
          <a:xfrm>
            <a:off x="6851800" y="462456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b="1" dirty="0">
                <a:solidFill>
                  <a:srgbClr val="4781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2400" b="1" dirty="0">
              <a:solidFill>
                <a:srgbClr val="4781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2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E6DF17-646F-6B5A-5E9F-E1008CF0EF9A}"/>
              </a:ext>
            </a:extLst>
          </p:cNvPr>
          <p:cNvSpPr/>
          <p:nvPr/>
        </p:nvSpPr>
        <p:spPr>
          <a:xfrm>
            <a:off x="0" y="0"/>
            <a:ext cx="12192000" cy="1506583"/>
          </a:xfrm>
          <a:prstGeom prst="rect">
            <a:avLst/>
          </a:prstGeom>
          <a:solidFill>
            <a:srgbClr val="47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50720" y="102375"/>
            <a:ext cx="10241280" cy="1358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schemeClr val="bg1"/>
                </a:solidFill>
                <a:latin typeface="Montserrat ExtraBold" pitchFamily="2" charset="77"/>
              </a:rPr>
              <a:t>La collaboration avec les CPMS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981B75B-479A-16A0-922C-693FCA6420CE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48343" y="165463"/>
            <a:ext cx="1175656" cy="1175656"/>
          </a:xfrm>
          <a:prstGeom prst="rect">
            <a:avLst/>
          </a:prstGeom>
        </p:spPr>
      </p:pic>
      <p:graphicFrame>
        <p:nvGraphicFramePr>
          <p:cNvPr id="16" name="Diagramme 15">
            <a:extLst>
              <a:ext uri="{FF2B5EF4-FFF2-40B4-BE49-F238E27FC236}">
                <a16:creationId xmlns:a16="http://schemas.microsoft.com/office/drawing/2014/main" xmlns="" id="{07BEB95E-F6ED-65CF-9ED9-46527FC8F5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7856907"/>
              </p:ext>
            </p:extLst>
          </p:nvPr>
        </p:nvGraphicFramePr>
        <p:xfrm>
          <a:off x="198475" y="1867355"/>
          <a:ext cx="11993525" cy="4888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4488BF9-D4F1-7143-4962-BAC92E598852}"/>
              </a:ext>
            </a:extLst>
          </p:cNvPr>
          <p:cNvSpPr/>
          <p:nvPr/>
        </p:nvSpPr>
        <p:spPr>
          <a:xfrm>
            <a:off x="478971" y="2030714"/>
            <a:ext cx="3135086" cy="83099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missions des CPMS</a:t>
            </a:r>
          </a:p>
          <a:p>
            <a:pPr lvl="0"/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sont pas modifiées. </a:t>
            </a:r>
          </a:p>
        </p:txBody>
      </p:sp>
    </p:spTree>
    <p:extLst>
      <p:ext uri="{BB962C8B-B14F-4D97-AF65-F5344CB8AC3E}">
        <p14:creationId xmlns:p14="http://schemas.microsoft.com/office/powerpoint/2010/main" val="3381018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0A4A538-23D0-3F47-A2B1-D487E0863F2A}"/>
              </a:ext>
            </a:extLst>
          </p:cNvPr>
          <p:cNvSpPr txBox="1"/>
          <p:nvPr/>
        </p:nvSpPr>
        <p:spPr>
          <a:xfrm>
            <a:off x="1881051" y="3019943"/>
            <a:ext cx="10310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cap="all" dirty="0">
                <a:solidFill>
                  <a:schemeClr val="bg1"/>
                </a:solidFill>
                <a:latin typeface="Montserrat ExtraBold" pitchFamily="2" charset="77"/>
              </a:rPr>
              <a:t>Principes de </a:t>
            </a:r>
            <a:r>
              <a:rPr lang="fr-FR" sz="4000" b="1" dirty="0">
                <a:solidFill>
                  <a:schemeClr val="bg1"/>
                </a:solidFill>
                <a:latin typeface="Montserrat ExtraBold" pitchFamily="2" charset="77"/>
              </a:rPr>
              <a:t>CONTRACTUALISATION </a:t>
            </a:r>
          </a:p>
          <a:p>
            <a:pPr algn="ctr"/>
            <a:r>
              <a:rPr lang="fr-FR" sz="4000" b="1" dirty="0">
                <a:solidFill>
                  <a:schemeClr val="bg1"/>
                </a:solidFill>
                <a:latin typeface="Montserrat ExtraBold" pitchFamily="2" charset="77"/>
              </a:rPr>
              <a:t>DES PÔLES TERRITORIAUX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3E31FDBA-C70C-D840-98F5-E831254A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93D-4543-5C48-BDB8-7EBC7729F5F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95774D1B-98BB-C440-F9E8-A20E20B06762}"/>
              </a:ext>
            </a:extLst>
          </p:cNvPr>
          <p:cNvGrpSpPr/>
          <p:nvPr/>
        </p:nvGrpSpPr>
        <p:grpSpPr>
          <a:xfrm>
            <a:off x="962008" y="2647105"/>
            <a:ext cx="1838086" cy="1838086"/>
            <a:chOff x="265365" y="2647105"/>
            <a:chExt cx="1838086" cy="1838086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xmlns="" id="{334DD096-511D-6B03-C039-ED4CB4A9F3DB}"/>
                </a:ext>
              </a:extLst>
            </p:cNvPr>
            <p:cNvSpPr/>
            <p:nvPr/>
          </p:nvSpPr>
          <p:spPr>
            <a:xfrm>
              <a:off x="265365" y="2647105"/>
              <a:ext cx="1838086" cy="1838086"/>
            </a:xfrm>
            <a:prstGeom prst="ellipse">
              <a:avLst/>
            </a:prstGeom>
            <a:solidFill>
              <a:srgbClr val="EA6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xmlns="" id="{C742877A-EBE5-B509-60FE-D48AF1055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647858" y="2838351"/>
              <a:ext cx="1455593" cy="1455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5591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xmlns="" id="{B43ED306-4D18-2AF3-F91F-CCB851B5EB9D}"/>
              </a:ext>
            </a:extLst>
          </p:cNvPr>
          <p:cNvSpPr/>
          <p:nvPr/>
        </p:nvSpPr>
        <p:spPr>
          <a:xfrm>
            <a:off x="7068609" y="3452323"/>
            <a:ext cx="4293418" cy="1644157"/>
          </a:xfrm>
          <a:prstGeom prst="roundRect">
            <a:avLst/>
          </a:prstGeom>
          <a:solidFill>
            <a:schemeClr val="bg1"/>
          </a:solidFill>
          <a:ln>
            <a:solidFill>
              <a:srgbClr val="BE2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E0E051D0-DFB0-696C-DB22-3851D8D824F6}"/>
              </a:ext>
            </a:extLst>
          </p:cNvPr>
          <p:cNvSpPr/>
          <p:nvPr/>
        </p:nvSpPr>
        <p:spPr>
          <a:xfrm>
            <a:off x="3616326" y="3421080"/>
            <a:ext cx="3232299" cy="2162839"/>
          </a:xfrm>
          <a:prstGeom prst="roundRect">
            <a:avLst/>
          </a:prstGeom>
          <a:solidFill>
            <a:schemeClr val="bg1"/>
          </a:solidFill>
          <a:ln>
            <a:solidFill>
              <a:srgbClr val="BE2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xmlns="" id="{8AAFC23F-D2E0-A28B-EA85-013CD13FA8D4}"/>
              </a:ext>
            </a:extLst>
          </p:cNvPr>
          <p:cNvSpPr/>
          <p:nvPr/>
        </p:nvSpPr>
        <p:spPr>
          <a:xfrm>
            <a:off x="348341" y="3440372"/>
            <a:ext cx="3048001" cy="1644158"/>
          </a:xfrm>
          <a:prstGeom prst="roundRect">
            <a:avLst/>
          </a:prstGeom>
          <a:solidFill>
            <a:schemeClr val="bg1"/>
          </a:solidFill>
          <a:ln>
            <a:solidFill>
              <a:srgbClr val="BE2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E6DF17-646F-6B5A-5E9F-E1008CF0EF9A}"/>
              </a:ext>
            </a:extLst>
          </p:cNvPr>
          <p:cNvSpPr/>
          <p:nvPr/>
        </p:nvSpPr>
        <p:spPr>
          <a:xfrm>
            <a:off x="0" y="0"/>
            <a:ext cx="12192000" cy="1506583"/>
          </a:xfrm>
          <a:prstGeom prst="rect">
            <a:avLst/>
          </a:prstGeom>
          <a:solidFill>
            <a:srgbClr val="BE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50720" y="102375"/>
            <a:ext cx="10241280" cy="1358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prstClr val="white"/>
                </a:solidFill>
                <a:latin typeface="Montserrat ExtraBold" pitchFamily="2" charset="77"/>
              </a:rPr>
              <a:t>Les conventions avec les pôles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981B75B-479A-16A0-922C-693FCA6420CE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48343" y="165463"/>
            <a:ext cx="1175656" cy="117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C592BCE-F68B-5A23-0B95-D9153FC088BB}"/>
              </a:ext>
            </a:extLst>
          </p:cNvPr>
          <p:cNvSpPr/>
          <p:nvPr/>
        </p:nvSpPr>
        <p:spPr>
          <a:xfrm>
            <a:off x="348341" y="1693817"/>
            <a:ext cx="77257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Modèles de convention</a:t>
            </a: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via </a:t>
            </a: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« e-pôles »</a:t>
            </a: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anose="05000000000000000000" pitchFamily="2" charset="2"/>
              </a:rPr>
              <a:t>à partir du 10 juin 2022</a:t>
            </a: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anose="05000000000000000000" pitchFamily="2" charset="2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anose="05000000000000000000" pitchFamily="2" charset="2"/>
              </a:rPr>
              <a:t>Conventions complétées et transférées pour le </a:t>
            </a: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anose="05000000000000000000" pitchFamily="2" charset="2"/>
              </a:rPr>
              <a:t>15 octobre 2022 au plus tard</a:t>
            </a: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anose="05000000000000000000" pitchFamily="2" charset="2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anose="05000000000000000000" pitchFamily="2" charset="2"/>
              </a:rPr>
              <a:t> simplification administrative.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A3F0F13-1CA7-871C-FE8A-A5C135A9F3CF}"/>
              </a:ext>
            </a:extLst>
          </p:cNvPr>
          <p:cNvSpPr/>
          <p:nvPr/>
        </p:nvSpPr>
        <p:spPr>
          <a:xfrm>
            <a:off x="555929" y="3743501"/>
            <a:ext cx="2633586" cy="1037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>
                <a:solidFill>
                  <a:srgbClr val="BE2C20"/>
                </a:solidFill>
              </a:rPr>
              <a:t>Convention de coopération : </a:t>
            </a:r>
          </a:p>
          <a:p>
            <a:endParaRPr lang="fr-BE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entre une école d’enseignement ordinaire et son pôle. </a:t>
            </a:r>
            <a:endParaRPr lang="fr-BE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A08D0E2-38F1-F07D-D7A4-2383A8D011FE}"/>
              </a:ext>
            </a:extLst>
          </p:cNvPr>
          <p:cNvSpPr/>
          <p:nvPr/>
        </p:nvSpPr>
        <p:spPr>
          <a:xfrm>
            <a:off x="3794382" y="3487052"/>
            <a:ext cx="3232299" cy="1874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>
                <a:solidFill>
                  <a:srgbClr val="BE2C20"/>
                </a:solidFill>
              </a:rPr>
              <a:t>Convention de partenariat :</a:t>
            </a:r>
          </a:p>
          <a:p>
            <a:endParaRPr lang="fr-BE" sz="1000" b="1" dirty="0">
              <a:solidFill>
                <a:srgbClr val="BE2C20"/>
              </a:solidFill>
              <a:latin typeface="+mj-lt"/>
            </a:endParaRPr>
          </a:p>
          <a:p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entre école d’enseignement spécialisé « siège » et une ou plusieurs école(s) d’enseignement spécialisé « partenaire(s) ».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C0B48E7-DDA9-2031-C753-E3BBBB3FEB59}"/>
              </a:ext>
            </a:extLst>
          </p:cNvPr>
          <p:cNvSpPr/>
          <p:nvPr/>
        </p:nvSpPr>
        <p:spPr>
          <a:xfrm>
            <a:off x="7296545" y="3720298"/>
            <a:ext cx="3837546" cy="1037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>
                <a:solidFill>
                  <a:srgbClr val="BE2C20"/>
                </a:solidFill>
              </a:rPr>
              <a:t>Convention de partenariat spécifique :</a:t>
            </a:r>
          </a:p>
          <a:p>
            <a:endParaRPr lang="fr-BE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entre une école d’enseignement spécialisé « partenaire spécifique » et un pôle.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5ADE8DB-7D24-856A-F5ED-CB7BBE160B99}"/>
              </a:ext>
            </a:extLst>
          </p:cNvPr>
          <p:cNvSpPr/>
          <p:nvPr/>
        </p:nvSpPr>
        <p:spPr>
          <a:xfrm>
            <a:off x="348341" y="2912301"/>
            <a:ext cx="4911635" cy="405924"/>
          </a:xfrm>
          <a:prstGeom prst="rect">
            <a:avLst/>
          </a:prstGeom>
          <a:solidFill>
            <a:srgbClr val="EA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2000" b="1" dirty="0">
                <a:solidFill>
                  <a:schemeClr val="bg1"/>
                </a:solidFill>
                <a:latin typeface="+mj-lt"/>
              </a:rPr>
              <a:t>Trois types de « convention » + le ressort 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xmlns="" id="{A306C6B0-8C8F-3AC4-F2D5-0C2E6C659068}"/>
              </a:ext>
            </a:extLst>
          </p:cNvPr>
          <p:cNvSpPr/>
          <p:nvPr/>
        </p:nvSpPr>
        <p:spPr>
          <a:xfrm>
            <a:off x="7738987" y="5270291"/>
            <a:ext cx="3439885" cy="1506583"/>
          </a:xfrm>
          <a:prstGeom prst="roundRect">
            <a:avLst/>
          </a:prstGeom>
          <a:solidFill>
            <a:schemeClr val="bg2"/>
          </a:solidFill>
          <a:ln>
            <a:solidFill>
              <a:srgbClr val="EA68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5AEF09C-FD66-C9CC-F320-9D848261EF8A}"/>
              </a:ext>
            </a:extLst>
          </p:cNvPr>
          <p:cNvSpPr/>
          <p:nvPr/>
        </p:nvSpPr>
        <p:spPr>
          <a:xfrm>
            <a:off x="7946572" y="5504631"/>
            <a:ext cx="3232299" cy="1037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>
                <a:solidFill>
                  <a:srgbClr val="EA683D"/>
                </a:solidFill>
              </a:rPr>
              <a:t>Ressort :</a:t>
            </a:r>
          </a:p>
          <a:p>
            <a:endParaRPr lang="fr-BE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lorsque la coopération/le partenariat concerne des écoles d’un seul PO.</a:t>
            </a:r>
          </a:p>
        </p:txBody>
      </p:sp>
    </p:spTree>
    <p:extLst>
      <p:ext uri="{BB962C8B-B14F-4D97-AF65-F5344CB8AC3E}">
        <p14:creationId xmlns:p14="http://schemas.microsoft.com/office/powerpoint/2010/main" val="2306399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E0E051D0-DFB0-696C-DB22-3851D8D824F6}"/>
              </a:ext>
            </a:extLst>
          </p:cNvPr>
          <p:cNvSpPr/>
          <p:nvPr/>
        </p:nvSpPr>
        <p:spPr>
          <a:xfrm>
            <a:off x="7994469" y="2280284"/>
            <a:ext cx="3744685" cy="3963761"/>
          </a:xfrm>
          <a:prstGeom prst="roundRect">
            <a:avLst/>
          </a:prstGeom>
          <a:solidFill>
            <a:schemeClr val="bg1"/>
          </a:solidFill>
          <a:ln>
            <a:solidFill>
              <a:srgbClr val="BE2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E6DF17-646F-6B5A-5E9F-E1008CF0EF9A}"/>
              </a:ext>
            </a:extLst>
          </p:cNvPr>
          <p:cNvSpPr/>
          <p:nvPr/>
        </p:nvSpPr>
        <p:spPr>
          <a:xfrm>
            <a:off x="0" y="0"/>
            <a:ext cx="12192000" cy="1506583"/>
          </a:xfrm>
          <a:prstGeom prst="rect">
            <a:avLst/>
          </a:prstGeom>
          <a:solidFill>
            <a:srgbClr val="BE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50720" y="102375"/>
            <a:ext cx="10241280" cy="1358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schemeClr val="bg1"/>
                </a:solidFill>
                <a:latin typeface="Montserrat ExtraBold" pitchFamily="2" charset="77"/>
              </a:rPr>
              <a:t>L’annexe spécifique au pôle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981B75B-479A-16A0-922C-693FCA6420CE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48343" y="165463"/>
            <a:ext cx="1175656" cy="117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C592BCE-F68B-5A23-0B95-D9153FC088BB}"/>
              </a:ext>
            </a:extLst>
          </p:cNvPr>
          <p:cNvSpPr/>
          <p:nvPr/>
        </p:nvSpPr>
        <p:spPr>
          <a:xfrm>
            <a:off x="348341" y="2120537"/>
            <a:ext cx="6696893" cy="305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Les pôles sont encadrés par le dispositif de contractualisation entre la FW-B et les écoles.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B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Pdp</a:t>
            </a: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/Contrat d’objectifs de l’école siège.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Annexe: chaque école siège se fixe au moins un objectif spécifique en lien avec les missions du pôle et les stratégies et actions à mettre en œuvre</a:t>
            </a:r>
            <a:r>
              <a:rPr lang="fr-B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EDCAA7D-F7AC-6AFF-05E6-250661F80761}"/>
              </a:ext>
            </a:extLst>
          </p:cNvPr>
          <p:cNvSpPr/>
          <p:nvPr/>
        </p:nvSpPr>
        <p:spPr>
          <a:xfrm>
            <a:off x="8374108" y="3552510"/>
            <a:ext cx="320829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fr-BE" b="1" dirty="0">
                <a:solidFill>
                  <a:srgbClr val="EA683D"/>
                </a:solidFill>
              </a:rPr>
              <a:t>Quand ?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Encodage de l’annexe initiée en 2023.</a:t>
            </a:r>
          </a:p>
          <a:p>
            <a:pPr>
              <a:spcAft>
                <a:spcPts val="800"/>
              </a:spcAft>
            </a:pP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anose="05000000000000000000" pitchFamily="2" charset="2"/>
              </a:rPr>
              <a:t> report par rapport aux dates communiquées.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anose="05000000000000000000" pitchFamily="2" charset="2"/>
              </a:rPr>
              <a:t>Informations à ce sujet à l’automne 2022.</a:t>
            </a:r>
            <a:endParaRPr lang="fr-B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3" name="Image 6">
            <a:extLst>
              <a:ext uri="{FF2B5EF4-FFF2-40B4-BE49-F238E27FC236}">
                <a16:creationId xmlns:a16="http://schemas.microsoft.com/office/drawing/2014/main" xmlns="" id="{1F72C6B9-C794-5859-E062-C138FC14CF3A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374108" y="2502354"/>
            <a:ext cx="926646" cy="92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99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0A4A538-23D0-3F47-A2B1-D487E0863F2A}"/>
              </a:ext>
            </a:extLst>
          </p:cNvPr>
          <p:cNvSpPr txBox="1"/>
          <p:nvPr/>
        </p:nvSpPr>
        <p:spPr>
          <a:xfrm>
            <a:off x="3319646" y="3019943"/>
            <a:ext cx="6820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cap="all" dirty="0">
                <a:solidFill>
                  <a:schemeClr val="bg1"/>
                </a:solidFill>
                <a:latin typeface="Montserrat ExtraBold" pitchFamily="2" charset="77"/>
              </a:rPr>
              <a:t>Application informatique</a:t>
            </a:r>
          </a:p>
          <a:p>
            <a:pPr algn="ctr"/>
            <a:r>
              <a:rPr lang="fr-FR" sz="4000" b="1" dirty="0">
                <a:solidFill>
                  <a:schemeClr val="bg1"/>
                </a:solidFill>
                <a:latin typeface="Montserrat ExtraBold" pitchFamily="2" charset="77"/>
              </a:rPr>
              <a:t>« </a:t>
            </a:r>
            <a:r>
              <a:rPr lang="fr-FR" sz="4000" b="1" cap="all" dirty="0">
                <a:solidFill>
                  <a:schemeClr val="bg1"/>
                </a:solidFill>
                <a:latin typeface="Montserrat ExtraBold" pitchFamily="2" charset="77"/>
              </a:rPr>
              <a:t>e-pôles </a:t>
            </a:r>
            <a:r>
              <a:rPr lang="fr-FR" sz="4000" b="1" dirty="0">
                <a:solidFill>
                  <a:schemeClr val="bg1"/>
                </a:solidFill>
                <a:latin typeface="Montserrat ExtraBold" pitchFamily="2" charset="77"/>
              </a:rPr>
              <a:t>»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3E31FDBA-C70C-D840-98F5-E831254A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93D-4543-5C48-BDB8-7EBC7729F5F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2B0CA6B3-DDA0-6F80-E69A-F55F4378C346}"/>
              </a:ext>
            </a:extLst>
          </p:cNvPr>
          <p:cNvGrpSpPr/>
          <p:nvPr/>
        </p:nvGrpSpPr>
        <p:grpSpPr>
          <a:xfrm>
            <a:off x="1481560" y="2603557"/>
            <a:ext cx="1838086" cy="1838086"/>
            <a:chOff x="824633" y="2509957"/>
            <a:chExt cx="1838086" cy="1838086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xmlns="" id="{C037386E-B4C7-AE2A-BCEE-19CA4DF0E2F8}"/>
                </a:ext>
              </a:extLst>
            </p:cNvPr>
            <p:cNvSpPr/>
            <p:nvPr/>
          </p:nvSpPr>
          <p:spPr>
            <a:xfrm>
              <a:off x="824633" y="2509957"/>
              <a:ext cx="1838086" cy="1838086"/>
            </a:xfrm>
            <a:prstGeom prst="ellipse">
              <a:avLst/>
            </a:prstGeom>
            <a:solidFill>
              <a:srgbClr val="86C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Graphique 7" descr="Présentation avec organigramme  contour">
              <a:extLst>
                <a:ext uri="{FF2B5EF4-FFF2-40B4-BE49-F238E27FC236}">
                  <a16:creationId xmlns:a16="http://schemas.microsoft.com/office/drawing/2014/main" xmlns="" id="{210DF567-7C63-8F61-A062-94E6831C4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61969" y="2715168"/>
              <a:ext cx="1563414" cy="1563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6096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E6DF17-646F-6B5A-5E9F-E1008CF0EF9A}"/>
              </a:ext>
            </a:extLst>
          </p:cNvPr>
          <p:cNvSpPr/>
          <p:nvPr/>
        </p:nvSpPr>
        <p:spPr>
          <a:xfrm>
            <a:off x="0" y="0"/>
            <a:ext cx="12192000" cy="1506583"/>
          </a:xfrm>
          <a:prstGeom prst="rect">
            <a:avLst/>
          </a:prstGeom>
          <a:solidFill>
            <a:srgbClr val="47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50720" y="102375"/>
            <a:ext cx="10241280" cy="1358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prstClr val="white"/>
                </a:solidFill>
                <a:latin typeface="Montserrat ExtraBold" pitchFamily="2" charset="77"/>
              </a:rPr>
              <a:t>Application informatique « e-pôles »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981B75B-479A-16A0-922C-693FCA6420CE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48343" y="165463"/>
            <a:ext cx="1175656" cy="1175656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7D0072BC-FED9-4643-2294-7046A8B12E7E}"/>
              </a:ext>
            </a:extLst>
          </p:cNvPr>
          <p:cNvSpPr/>
          <p:nvPr/>
        </p:nvSpPr>
        <p:spPr>
          <a:xfrm>
            <a:off x="8473440" y="2442783"/>
            <a:ext cx="3108960" cy="3571876"/>
          </a:xfrm>
          <a:prstGeom prst="roundRect">
            <a:avLst/>
          </a:prstGeom>
          <a:solidFill>
            <a:schemeClr val="bg1"/>
          </a:solidFill>
          <a:ln>
            <a:solidFill>
              <a:srgbClr val="478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5F2F51C-B922-D1A6-D7FC-2AE562E1D8D8}"/>
              </a:ext>
            </a:extLst>
          </p:cNvPr>
          <p:cNvSpPr/>
          <p:nvPr/>
        </p:nvSpPr>
        <p:spPr>
          <a:xfrm>
            <a:off x="609600" y="1764906"/>
            <a:ext cx="7637417" cy="492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fr-BE" sz="2200" b="1" dirty="0">
                <a:solidFill>
                  <a:srgbClr val="478191"/>
                </a:solidFill>
              </a:rPr>
              <a:t>Pour faciliter :</a:t>
            </a:r>
          </a:p>
          <a:p>
            <a:pPr marL="342900" lvl="1" indent="-342900">
              <a:lnSpc>
                <a:spcPct val="150000"/>
              </a:lnSpc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L’organisation et la gestion administrative et financière des pôles </a:t>
            </a:r>
          </a:p>
          <a:p>
            <a:pPr marL="342900" lvl="1" indent="-342900">
              <a:lnSpc>
                <a:spcPct val="150000"/>
              </a:lnSpc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 communication entre les PO/écoles entre eux et vers l’administration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fr-BE" sz="2200" b="1" dirty="0">
                <a:solidFill>
                  <a:srgbClr val="478191"/>
                </a:solidFill>
              </a:rPr>
              <a:t>Comment ? </a:t>
            </a:r>
          </a:p>
          <a:p>
            <a:pPr marL="342900" lvl="1" indent="-342900">
              <a:lnSpc>
                <a:spcPct val="150000"/>
              </a:lnSpc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Encodage et signature des conventions </a:t>
            </a:r>
          </a:p>
          <a:p>
            <a:pPr marL="342900" lvl="1" indent="-342900">
              <a:lnSpc>
                <a:spcPct val="150000"/>
              </a:lnSpc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Calcul du budget : financement de base et moyens complémentaires</a:t>
            </a:r>
          </a:p>
          <a:p>
            <a:pPr marL="342900" lvl="1" indent="-342900">
              <a:lnSpc>
                <a:spcPct val="150000"/>
              </a:lnSpc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Fixation de la répartition : frais de fonctionnement et de personnel </a:t>
            </a:r>
          </a:p>
          <a:p>
            <a:pPr marL="342900" lvl="1" indent="-342900">
              <a:lnSpc>
                <a:spcPct val="150000"/>
              </a:lnSpc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Simulation de la composition de l’équipe pluridisciplinaire</a:t>
            </a:r>
          </a:p>
          <a:p>
            <a:pPr marL="342900" lvl="1" indent="-342900">
              <a:lnSpc>
                <a:spcPct val="150000"/>
              </a:lnSpc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Données agrégées pour monitorer les pôles </a:t>
            </a:r>
          </a:p>
          <a:p>
            <a:pPr marL="342900" lvl="1" indent="-342900">
              <a:lnSpc>
                <a:spcPct val="150000"/>
              </a:lnSpc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721C396-8FA3-67E0-91D4-A792584B41BB}"/>
              </a:ext>
            </a:extLst>
          </p:cNvPr>
          <p:cNvSpPr/>
          <p:nvPr/>
        </p:nvSpPr>
        <p:spPr>
          <a:xfrm>
            <a:off x="8853078" y="3715008"/>
            <a:ext cx="2955743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fr-BE" b="1" dirty="0">
                <a:solidFill>
                  <a:srgbClr val="478191"/>
                </a:solidFill>
              </a:rPr>
              <a:t>Quand ?</a:t>
            </a:r>
          </a:p>
          <a:p>
            <a:pPr marL="285750" indent="-285750"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anose="05000000000000000000" pitchFamily="2" charset="2"/>
              </a:rPr>
              <a:t>L’accès « e-pôles  » disponible le 10 juin.</a:t>
            </a:r>
          </a:p>
          <a:p>
            <a:pPr marL="285750" indent="-285750"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anose="05000000000000000000" pitchFamily="2" charset="2"/>
              </a:rPr>
              <a:t>Circulaire relative aux modalités d’accès et d’encodage le 10 juin.</a:t>
            </a:r>
            <a:endParaRPr lang="fr-B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1" name="Image 6">
            <a:extLst>
              <a:ext uri="{FF2B5EF4-FFF2-40B4-BE49-F238E27FC236}">
                <a16:creationId xmlns:a16="http://schemas.microsoft.com/office/drawing/2014/main" xmlns="" id="{FAB85DF5-23A8-DE0A-D3BA-E988AC4079A6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853078" y="2664852"/>
            <a:ext cx="926646" cy="92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25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5AA23551-B688-23D2-A801-60A2CEB06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45" y="2490650"/>
            <a:ext cx="10014858" cy="3931665"/>
          </a:xfrm>
          <a:prstGeom prst="rect">
            <a:avLst/>
          </a:prstGeom>
          <a:ln w="12700">
            <a:solidFill>
              <a:srgbClr val="478191"/>
            </a:solidFill>
          </a:ln>
        </p:spPr>
      </p:pic>
      <p:sp>
        <p:nvSpPr>
          <p:cNvPr id="15" name="Rectangle : avec coins arrondis en diagonale 14">
            <a:extLst>
              <a:ext uri="{FF2B5EF4-FFF2-40B4-BE49-F238E27FC236}">
                <a16:creationId xmlns:a16="http://schemas.microsoft.com/office/drawing/2014/main" xmlns="" id="{360E8F5F-DC2F-06A0-2FC9-9B5C395A76CA}"/>
              </a:ext>
            </a:extLst>
          </p:cNvPr>
          <p:cNvSpPr/>
          <p:nvPr/>
        </p:nvSpPr>
        <p:spPr>
          <a:xfrm>
            <a:off x="6653350" y="1764905"/>
            <a:ext cx="1349832" cy="725745"/>
          </a:xfrm>
          <a:prstGeom prst="round2DiagRect">
            <a:avLst/>
          </a:prstGeom>
          <a:solidFill>
            <a:srgbClr val="EA683D"/>
          </a:solidFill>
          <a:ln w="19050">
            <a:solidFill>
              <a:schemeClr val="bg1"/>
            </a:solidFill>
          </a:ln>
          <a:effectLst>
            <a:outerShdw blurRad="25400" dist="38100" dir="5400000" algn="ctr" rotWithShape="0">
              <a:srgbClr val="000000">
                <a:alpha val="2987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avec coins arrondis en diagonale 13">
            <a:extLst>
              <a:ext uri="{FF2B5EF4-FFF2-40B4-BE49-F238E27FC236}">
                <a16:creationId xmlns:a16="http://schemas.microsoft.com/office/drawing/2014/main" xmlns="" id="{93805A98-E3B2-7330-CCAE-16A738212A26}"/>
              </a:ext>
            </a:extLst>
          </p:cNvPr>
          <p:cNvSpPr/>
          <p:nvPr/>
        </p:nvSpPr>
        <p:spPr>
          <a:xfrm>
            <a:off x="5381896" y="1764905"/>
            <a:ext cx="1349831" cy="725745"/>
          </a:xfrm>
          <a:prstGeom prst="round2DiagRect">
            <a:avLst/>
          </a:prstGeom>
          <a:solidFill>
            <a:srgbClr val="478191"/>
          </a:solidFill>
          <a:ln w="19050">
            <a:solidFill>
              <a:schemeClr val="bg1"/>
            </a:solidFill>
          </a:ln>
          <a:effectLst>
            <a:outerShdw blurRad="25400" dist="38100" dir="5400000" algn="ctr" rotWithShape="0">
              <a:srgbClr val="000000">
                <a:alpha val="3019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E6DF17-646F-6B5A-5E9F-E1008CF0EF9A}"/>
              </a:ext>
            </a:extLst>
          </p:cNvPr>
          <p:cNvSpPr/>
          <p:nvPr/>
        </p:nvSpPr>
        <p:spPr>
          <a:xfrm>
            <a:off x="0" y="0"/>
            <a:ext cx="12192000" cy="1506583"/>
          </a:xfrm>
          <a:prstGeom prst="rect">
            <a:avLst/>
          </a:prstGeom>
          <a:solidFill>
            <a:srgbClr val="47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50720" y="102375"/>
            <a:ext cx="10241280" cy="1358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prstClr val="white"/>
                </a:solidFill>
                <a:latin typeface="Montserrat ExtraBold" pitchFamily="2" charset="77"/>
              </a:rPr>
              <a:t>Application informatique « e-pôles »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981B75B-479A-16A0-922C-693FCA6420CE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348343" y="165463"/>
            <a:ext cx="1175656" cy="1175656"/>
          </a:xfrm>
          <a:prstGeom prst="rect">
            <a:avLst/>
          </a:prstGeom>
        </p:spPr>
      </p:pic>
      <p:sp>
        <p:nvSpPr>
          <p:cNvPr id="2" name="Rectangle : avec coins arrondis en diagonale 1">
            <a:extLst>
              <a:ext uri="{FF2B5EF4-FFF2-40B4-BE49-F238E27FC236}">
                <a16:creationId xmlns:a16="http://schemas.microsoft.com/office/drawing/2014/main" xmlns="" id="{011FB182-A404-27F4-DCE2-7F037B0B474C}"/>
              </a:ext>
            </a:extLst>
          </p:cNvPr>
          <p:cNvSpPr/>
          <p:nvPr/>
        </p:nvSpPr>
        <p:spPr>
          <a:xfrm>
            <a:off x="435428" y="1764906"/>
            <a:ext cx="5024846" cy="725745"/>
          </a:xfrm>
          <a:prstGeom prst="round2DiagRect">
            <a:avLst/>
          </a:prstGeom>
          <a:solidFill>
            <a:srgbClr val="86C4D3"/>
          </a:solidFill>
          <a:ln w="19050">
            <a:solidFill>
              <a:schemeClr val="bg1"/>
            </a:solidFill>
          </a:ln>
          <a:effectLst>
            <a:outerShdw blurRad="25400" dist="40092" dir="5400000" sx="99530" sy="99530" algn="ctr" rotWithShape="0">
              <a:srgbClr val="000000">
                <a:alpha val="3005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5F2F51C-B922-D1A6-D7FC-2AE562E1D8D8}"/>
              </a:ext>
            </a:extLst>
          </p:cNvPr>
          <p:cNvSpPr/>
          <p:nvPr/>
        </p:nvSpPr>
        <p:spPr>
          <a:xfrm>
            <a:off x="609600" y="1764906"/>
            <a:ext cx="7637417" cy="547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fr-BE" sz="2200" b="1" dirty="0">
                <a:solidFill>
                  <a:schemeClr val="bg1"/>
                </a:solidFill>
              </a:rPr>
              <a:t>Onglet « convention de partenariat »</a:t>
            </a:r>
          </a:p>
        </p:txBody>
      </p:sp>
    </p:spTree>
    <p:extLst>
      <p:ext uri="{BB962C8B-B14F-4D97-AF65-F5344CB8AC3E}">
        <p14:creationId xmlns:p14="http://schemas.microsoft.com/office/powerpoint/2010/main" val="320113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003">
            <a:extLst>
              <a:ext uri="{FF2B5EF4-FFF2-40B4-BE49-F238E27FC236}">
                <a16:creationId xmlns:a16="http://schemas.microsoft.com/office/drawing/2014/main" xmlns="" id="{55A3FC51-99B7-F17A-757A-F3DA9CCFE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2" y="2490650"/>
            <a:ext cx="9117875" cy="4264975"/>
          </a:xfrm>
          <a:prstGeom prst="rect">
            <a:avLst/>
          </a:prstGeom>
          <a:noFill/>
          <a:ln w="12700">
            <a:solidFill>
              <a:srgbClr val="47819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 : avec coins arrondis en diagonale 14">
            <a:extLst>
              <a:ext uri="{FF2B5EF4-FFF2-40B4-BE49-F238E27FC236}">
                <a16:creationId xmlns:a16="http://schemas.microsoft.com/office/drawing/2014/main" xmlns="" id="{360E8F5F-DC2F-06A0-2FC9-9B5C395A76CA}"/>
              </a:ext>
            </a:extLst>
          </p:cNvPr>
          <p:cNvSpPr/>
          <p:nvPr/>
        </p:nvSpPr>
        <p:spPr>
          <a:xfrm>
            <a:off x="5007430" y="1764905"/>
            <a:ext cx="1349832" cy="725745"/>
          </a:xfrm>
          <a:prstGeom prst="round2DiagRect">
            <a:avLst/>
          </a:prstGeom>
          <a:solidFill>
            <a:srgbClr val="EA683D"/>
          </a:solidFill>
          <a:ln w="19050">
            <a:solidFill>
              <a:schemeClr val="bg1"/>
            </a:solidFill>
          </a:ln>
          <a:effectLst>
            <a:outerShdw blurRad="25400" dist="38100" dir="5400000" algn="ctr" rotWithShape="0">
              <a:srgbClr val="000000">
                <a:alpha val="2987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avec coins arrondis en diagonale 13">
            <a:extLst>
              <a:ext uri="{FF2B5EF4-FFF2-40B4-BE49-F238E27FC236}">
                <a16:creationId xmlns:a16="http://schemas.microsoft.com/office/drawing/2014/main" xmlns="" id="{93805A98-E3B2-7330-CCAE-16A738212A26}"/>
              </a:ext>
            </a:extLst>
          </p:cNvPr>
          <p:cNvSpPr/>
          <p:nvPr/>
        </p:nvSpPr>
        <p:spPr>
          <a:xfrm>
            <a:off x="3735976" y="1764905"/>
            <a:ext cx="1349831" cy="725745"/>
          </a:xfrm>
          <a:prstGeom prst="round2DiagRect">
            <a:avLst/>
          </a:prstGeom>
          <a:solidFill>
            <a:srgbClr val="478191"/>
          </a:solidFill>
          <a:ln w="19050">
            <a:solidFill>
              <a:schemeClr val="bg1"/>
            </a:solidFill>
          </a:ln>
          <a:effectLst>
            <a:outerShdw blurRad="25400" dist="38100" dir="5400000" algn="ctr" rotWithShape="0">
              <a:srgbClr val="000000">
                <a:alpha val="3019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E6DF17-646F-6B5A-5E9F-E1008CF0EF9A}"/>
              </a:ext>
            </a:extLst>
          </p:cNvPr>
          <p:cNvSpPr/>
          <p:nvPr/>
        </p:nvSpPr>
        <p:spPr>
          <a:xfrm>
            <a:off x="0" y="0"/>
            <a:ext cx="12192000" cy="1506583"/>
          </a:xfrm>
          <a:prstGeom prst="rect">
            <a:avLst/>
          </a:prstGeom>
          <a:solidFill>
            <a:srgbClr val="47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50720" y="102375"/>
            <a:ext cx="10241280" cy="1358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prstClr val="white"/>
                </a:solidFill>
                <a:latin typeface="Montserrat ExtraBold" pitchFamily="2" charset="77"/>
              </a:rPr>
              <a:t>Application informatique « e-pôles »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981B75B-479A-16A0-922C-693FCA6420CE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348343" y="165463"/>
            <a:ext cx="1175656" cy="1175656"/>
          </a:xfrm>
          <a:prstGeom prst="rect">
            <a:avLst/>
          </a:prstGeom>
        </p:spPr>
      </p:pic>
      <p:sp>
        <p:nvSpPr>
          <p:cNvPr id="2" name="Rectangle : avec coins arrondis en diagonale 1">
            <a:extLst>
              <a:ext uri="{FF2B5EF4-FFF2-40B4-BE49-F238E27FC236}">
                <a16:creationId xmlns:a16="http://schemas.microsoft.com/office/drawing/2014/main" xmlns="" id="{011FB182-A404-27F4-DCE2-7F037B0B474C}"/>
              </a:ext>
            </a:extLst>
          </p:cNvPr>
          <p:cNvSpPr/>
          <p:nvPr/>
        </p:nvSpPr>
        <p:spPr>
          <a:xfrm>
            <a:off x="435428" y="1764906"/>
            <a:ext cx="3413761" cy="725745"/>
          </a:xfrm>
          <a:prstGeom prst="round2DiagRect">
            <a:avLst/>
          </a:prstGeom>
          <a:solidFill>
            <a:srgbClr val="86C4D3"/>
          </a:solidFill>
          <a:ln w="19050">
            <a:solidFill>
              <a:schemeClr val="bg1"/>
            </a:solidFill>
          </a:ln>
          <a:effectLst>
            <a:outerShdw blurRad="25400" dist="40092" dir="5400000" sx="99530" sy="99530" algn="ctr" rotWithShape="0">
              <a:srgbClr val="000000">
                <a:alpha val="3005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5F2F51C-B922-D1A6-D7FC-2AE562E1D8D8}"/>
              </a:ext>
            </a:extLst>
          </p:cNvPr>
          <p:cNvSpPr/>
          <p:nvPr/>
        </p:nvSpPr>
        <p:spPr>
          <a:xfrm>
            <a:off x="609600" y="1764906"/>
            <a:ext cx="7637417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fr-BE" sz="2200" b="1" dirty="0">
                <a:solidFill>
                  <a:schemeClr val="bg1"/>
                </a:solidFill>
              </a:rPr>
              <a:t>Onglet </a:t>
            </a:r>
            <a:r>
              <a:rPr lang="fr-BE" sz="2400" dirty="0">
                <a:solidFill>
                  <a:schemeClr val="bg1"/>
                </a:solidFill>
              </a:rPr>
              <a:t>« financement »</a:t>
            </a:r>
            <a:endParaRPr lang="fr-BE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1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0A4A538-23D0-3F47-A2B1-D487E0863F2A}"/>
              </a:ext>
            </a:extLst>
          </p:cNvPr>
          <p:cNvSpPr txBox="1"/>
          <p:nvPr/>
        </p:nvSpPr>
        <p:spPr>
          <a:xfrm>
            <a:off x="2750846" y="2767280"/>
            <a:ext cx="7231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Montserrat ExtraBold" pitchFamily="2" charset="77"/>
              </a:rPr>
              <a:t>OBJECTIF DU DISPOSITIF </a:t>
            </a:r>
          </a:p>
          <a:p>
            <a:pPr algn="ctr"/>
            <a:r>
              <a:rPr lang="fr-FR" sz="4000" b="1" dirty="0">
                <a:solidFill>
                  <a:schemeClr val="bg1"/>
                </a:solidFill>
                <a:latin typeface="Montserrat ExtraBold" pitchFamily="2" charset="77"/>
              </a:rPr>
              <a:t>DES PÔLES TERRITORIAUX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C043E951-6329-D048-B8FC-DDFFB73B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93D-4543-5C48-BDB8-7EBC7729F5F1}" type="slidenum">
              <a:rPr lang="fr-FR" smtClean="0"/>
              <a:t>1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61E5957E-3E3F-1A7A-1088-5F4B2D203088}"/>
              </a:ext>
            </a:extLst>
          </p:cNvPr>
          <p:cNvGrpSpPr/>
          <p:nvPr/>
        </p:nvGrpSpPr>
        <p:grpSpPr>
          <a:xfrm>
            <a:off x="772640" y="1827202"/>
            <a:ext cx="1885723" cy="1880155"/>
            <a:chOff x="1095077" y="2317653"/>
            <a:chExt cx="1885723" cy="1880155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xmlns="" id="{702390AB-A1C7-CBB6-7B0D-57AC19A3C81A}"/>
                </a:ext>
              </a:extLst>
            </p:cNvPr>
            <p:cNvSpPr/>
            <p:nvPr/>
          </p:nvSpPr>
          <p:spPr>
            <a:xfrm>
              <a:off x="1095077" y="2359722"/>
              <a:ext cx="1838086" cy="1838086"/>
            </a:xfrm>
            <a:prstGeom prst="ellipse">
              <a:avLst/>
            </a:prstGeom>
            <a:solidFill>
              <a:srgbClr val="EA6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Graphique 4" descr="Mille contour">
              <a:extLst>
                <a:ext uri="{FF2B5EF4-FFF2-40B4-BE49-F238E27FC236}">
                  <a16:creationId xmlns:a16="http://schemas.microsoft.com/office/drawing/2014/main" xmlns="" id="{F4D40296-3616-3949-B805-9B2148CF6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16338" y="2317653"/>
              <a:ext cx="1864462" cy="1864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1029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0A4A538-23D0-3F47-A2B1-D487E0863F2A}"/>
              </a:ext>
            </a:extLst>
          </p:cNvPr>
          <p:cNvSpPr txBox="1"/>
          <p:nvPr/>
        </p:nvSpPr>
        <p:spPr>
          <a:xfrm>
            <a:off x="3074125" y="3054169"/>
            <a:ext cx="7837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Montserrat ExtraBold" pitchFamily="2" charset="77"/>
              </a:rPr>
              <a:t>MISE EN PLACE PROGRESSIVE</a:t>
            </a:r>
          </a:p>
          <a:p>
            <a:pPr algn="ctr"/>
            <a:r>
              <a:rPr lang="fr-FR" sz="4000" b="1" cap="all" dirty="0">
                <a:solidFill>
                  <a:schemeClr val="bg1"/>
                </a:solidFill>
                <a:latin typeface="Montserrat ExtraBold" pitchFamily="2" charset="77"/>
              </a:rPr>
              <a:t>Des pôles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074659D0-EF68-4C46-8920-F1D41D40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93D-4543-5C48-BDB8-7EBC7729F5F1}" type="slidenum">
              <a:rPr lang="fr-FR" smtClean="0"/>
              <a:t>19</a:t>
            </a:fld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xmlns="" id="{3BB5C917-F525-FC46-66E9-2D0304F993E1}"/>
              </a:ext>
            </a:extLst>
          </p:cNvPr>
          <p:cNvSpPr/>
          <p:nvPr/>
        </p:nvSpPr>
        <p:spPr>
          <a:xfrm>
            <a:off x="962008" y="2647105"/>
            <a:ext cx="1838086" cy="1838086"/>
          </a:xfrm>
          <a:prstGeom prst="ellipse">
            <a:avLst/>
          </a:prstGeom>
          <a:solidFill>
            <a:srgbClr val="EA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xmlns="" id="{1F1311DF-3522-FB1E-FD33-650F6DCE8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280161" y="2953712"/>
            <a:ext cx="1280778" cy="128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67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E0E051D0-DFB0-696C-DB22-3851D8D824F6}"/>
              </a:ext>
            </a:extLst>
          </p:cNvPr>
          <p:cNvSpPr/>
          <p:nvPr/>
        </p:nvSpPr>
        <p:spPr>
          <a:xfrm>
            <a:off x="8485551" y="1706880"/>
            <a:ext cx="3378925" cy="4806483"/>
          </a:xfrm>
          <a:prstGeom prst="roundRect">
            <a:avLst/>
          </a:prstGeom>
          <a:solidFill>
            <a:schemeClr val="bg1"/>
          </a:solidFill>
          <a:ln>
            <a:solidFill>
              <a:srgbClr val="BE2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E6DF17-646F-6B5A-5E9F-E1008CF0EF9A}"/>
              </a:ext>
            </a:extLst>
          </p:cNvPr>
          <p:cNvSpPr/>
          <p:nvPr/>
        </p:nvSpPr>
        <p:spPr>
          <a:xfrm>
            <a:off x="0" y="0"/>
            <a:ext cx="12192000" cy="1506583"/>
          </a:xfrm>
          <a:prstGeom prst="rect">
            <a:avLst/>
          </a:prstGeom>
          <a:solidFill>
            <a:srgbClr val="BE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50720" y="102375"/>
            <a:ext cx="10241280" cy="1358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prstClr val="white"/>
                </a:solidFill>
                <a:latin typeface="Montserrat ExtraBold" pitchFamily="2" charset="77"/>
              </a:rPr>
              <a:t>Financement des pôles territoriaux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981B75B-479A-16A0-922C-693FCA6420CE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48343" y="165463"/>
            <a:ext cx="1175656" cy="117565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EDCAA7D-F7AC-6AFF-05E6-250661F80761}"/>
              </a:ext>
            </a:extLst>
          </p:cNvPr>
          <p:cNvSpPr/>
          <p:nvPr/>
        </p:nvSpPr>
        <p:spPr>
          <a:xfrm>
            <a:off x="8684078" y="2641426"/>
            <a:ext cx="298186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fr-BE" b="1" dirty="0">
                <a:solidFill>
                  <a:srgbClr val="EA683D"/>
                </a:solidFill>
                <a:latin typeface="+mj-lt"/>
              </a:rPr>
              <a:t>Transition sur 5 années pour :</a:t>
            </a:r>
          </a:p>
          <a:p>
            <a:pPr>
              <a:spcAft>
                <a:spcPts val="800"/>
              </a:spcAft>
            </a:pP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une adaptation progressive du financement des IPT.</a:t>
            </a:r>
          </a:p>
          <a:p>
            <a:pPr>
              <a:spcAft>
                <a:spcPts val="800"/>
              </a:spcAft>
            </a:pPr>
            <a:r>
              <a:rPr lang="fr-BE" b="1" dirty="0">
                <a:solidFill>
                  <a:srgbClr val="EA683D"/>
                </a:solidFill>
                <a:latin typeface="+mj-lt"/>
              </a:rPr>
              <a:t>Pour les 2 prochaines années scolaires : </a:t>
            </a:r>
          </a:p>
          <a:p>
            <a:pPr>
              <a:spcAft>
                <a:spcPts val="800"/>
              </a:spcAft>
            </a:pP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 choix souples pour les écoles d’enseignement spécialisé : </a:t>
            </a:r>
          </a:p>
          <a:p>
            <a:pPr>
              <a:spcAft>
                <a:spcPts val="800"/>
              </a:spcAft>
            </a:pP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1. Transférer les IPT au pôle.</a:t>
            </a:r>
          </a:p>
          <a:p>
            <a:pPr>
              <a:spcAft>
                <a:spcPts val="800"/>
              </a:spcAft>
            </a:pP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2. Rétrocéder les IPT au pôle.</a:t>
            </a:r>
          </a:p>
          <a:p>
            <a:pPr>
              <a:spcAft>
                <a:spcPts val="800"/>
              </a:spcAft>
            </a:pP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3. Conserver les IPT.</a:t>
            </a:r>
          </a:p>
        </p:txBody>
      </p:sp>
      <p:pic>
        <p:nvPicPr>
          <p:cNvPr id="23" name="Image 6">
            <a:extLst>
              <a:ext uri="{FF2B5EF4-FFF2-40B4-BE49-F238E27FC236}">
                <a16:creationId xmlns:a16="http://schemas.microsoft.com/office/drawing/2014/main" xmlns="" id="{1F72C6B9-C794-5859-E062-C138FC14CF3A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682759" y="1831843"/>
            <a:ext cx="809583" cy="8095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EAFA187-9712-5997-3544-FB16F483CE24}"/>
              </a:ext>
            </a:extLst>
          </p:cNvPr>
          <p:cNvSpPr/>
          <p:nvPr/>
        </p:nvSpPr>
        <p:spPr>
          <a:xfrm>
            <a:off x="225920" y="3580118"/>
            <a:ext cx="3740700" cy="2933245"/>
          </a:xfrm>
          <a:prstGeom prst="rect">
            <a:avLst/>
          </a:prstGeom>
          <a:solidFill>
            <a:schemeClr val="bg1"/>
          </a:solidFill>
          <a:ln>
            <a:solidFill>
              <a:srgbClr val="EA68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defTabSz="457200"/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Nombre d’élèves inscrits 	</a:t>
            </a:r>
          </a:p>
          <a:p>
            <a:pPr marL="108000" defTabSz="457200"/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dans les écoles coopérantes :</a:t>
            </a:r>
          </a:p>
          <a:p>
            <a:pPr marL="108000" defTabSz="457200"/>
            <a:endParaRPr lang="fr-B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08000" defTabSz="457200"/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2022-23 à 2024-25 =&gt; *0,3 point </a:t>
            </a:r>
          </a:p>
          <a:p>
            <a:pPr marL="108000" defTabSz="457200"/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</a:t>
            </a:r>
          </a:p>
          <a:p>
            <a:pPr marL="108000" defTabSz="457200"/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2025-26 =&gt; *0,35 point</a:t>
            </a:r>
          </a:p>
          <a:p>
            <a:pPr marL="108000" defTabSz="457200"/>
            <a:endParaRPr lang="fr-B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08000" defTabSz="457200"/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2026-27 =&gt; *1 point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765E6EA-1443-324F-D1DC-7ED4EF29694E}"/>
              </a:ext>
            </a:extLst>
          </p:cNvPr>
          <p:cNvSpPr/>
          <p:nvPr/>
        </p:nvSpPr>
        <p:spPr>
          <a:xfrm>
            <a:off x="225920" y="2641426"/>
            <a:ext cx="3740700" cy="7875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/>
              <a:t>Moyens progressifs basés sur</a:t>
            </a:r>
          </a:p>
          <a:p>
            <a:pPr algn="ctr"/>
            <a:r>
              <a:rPr lang="fr-BE" sz="1600" dirty="0"/>
              <a:t>la population des écoles coopérantes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FCF679B-B6B5-673C-F1B5-BD86AA5AF184}"/>
              </a:ext>
            </a:extLst>
          </p:cNvPr>
          <p:cNvSpPr/>
          <p:nvPr/>
        </p:nvSpPr>
        <p:spPr>
          <a:xfrm>
            <a:off x="225920" y="1822528"/>
            <a:ext cx="3740700" cy="667780"/>
          </a:xfrm>
          <a:prstGeom prst="rect">
            <a:avLst/>
          </a:prstGeom>
          <a:solidFill>
            <a:srgbClr val="EA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solidFill>
                  <a:schemeClr val="bg1"/>
                </a:solidFill>
              </a:rPr>
              <a:t>Financement de base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52F38EC-B9F0-8867-8F3E-436A8A591144}"/>
              </a:ext>
            </a:extLst>
          </p:cNvPr>
          <p:cNvSpPr/>
          <p:nvPr/>
        </p:nvSpPr>
        <p:spPr>
          <a:xfrm>
            <a:off x="4197532" y="3580118"/>
            <a:ext cx="3740700" cy="2933245"/>
          </a:xfrm>
          <a:prstGeom prst="rect">
            <a:avLst/>
          </a:prstGeom>
          <a:solidFill>
            <a:schemeClr val="bg1"/>
          </a:solidFill>
          <a:ln>
            <a:solidFill>
              <a:srgbClr val="EA68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defTabSz="457200"/>
            <a:r>
              <a:rPr lang="fr-BE" b="1" dirty="0">
                <a:solidFill>
                  <a:srgbClr val="EA683D"/>
                </a:solidFill>
                <a:latin typeface="+mj-lt"/>
              </a:rPr>
              <a:t>Moyens IPT </a:t>
            </a: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débutées après le 2 septembre 2020</a:t>
            </a:r>
          </a:p>
          <a:p>
            <a:pPr marL="108000" defTabSz="457200"/>
            <a:endParaRPr lang="fr-B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08000" defTabSz="457200"/>
            <a:r>
              <a:rPr lang="fr-BE" b="1" dirty="0">
                <a:solidFill>
                  <a:srgbClr val="EA683D"/>
                </a:solidFill>
                <a:latin typeface="+mj-lt"/>
              </a:rPr>
              <a:t>Moyens dégressifs </a:t>
            </a: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jusqu’en 2025-26</a:t>
            </a:r>
          </a:p>
          <a:p>
            <a:pPr marL="108000" defTabSz="457200"/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(y compris) relatifs aux IPT débutées avant le 2 septembre 2020</a:t>
            </a:r>
          </a:p>
          <a:p>
            <a:pPr marL="108000" defTabSz="457200"/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</a:t>
            </a:r>
          </a:p>
          <a:p>
            <a:pPr marL="108000" defTabSz="457200"/>
            <a:r>
              <a:rPr lang="fr-BE" b="1" dirty="0">
                <a:solidFill>
                  <a:srgbClr val="EA683D"/>
                </a:solidFill>
                <a:latin typeface="+mj-lt"/>
              </a:rPr>
              <a:t>Moyens dédiés </a:t>
            </a: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aux élèves à besoins spécifiques sensori-moteurs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A812DE7-E64D-576B-636A-9AA9062F61BF}"/>
              </a:ext>
            </a:extLst>
          </p:cNvPr>
          <p:cNvSpPr/>
          <p:nvPr/>
        </p:nvSpPr>
        <p:spPr>
          <a:xfrm>
            <a:off x="4197532" y="2641426"/>
            <a:ext cx="3740700" cy="7875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/>
              <a:t>Moyens basés sur le nombre d’élèves</a:t>
            </a:r>
          </a:p>
          <a:p>
            <a:pPr algn="ctr"/>
            <a:r>
              <a:rPr lang="fr-BE" sz="1600" dirty="0"/>
              <a:t>en IPT pris en charge par le pôle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BD26002-61F3-D7C7-BB5A-712AE61B7432}"/>
              </a:ext>
            </a:extLst>
          </p:cNvPr>
          <p:cNvSpPr/>
          <p:nvPr/>
        </p:nvSpPr>
        <p:spPr>
          <a:xfrm>
            <a:off x="4197532" y="1822528"/>
            <a:ext cx="3740700" cy="667780"/>
          </a:xfrm>
          <a:prstGeom prst="rect">
            <a:avLst/>
          </a:prstGeom>
          <a:solidFill>
            <a:srgbClr val="EA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solidFill>
                  <a:schemeClr val="bg1"/>
                </a:solidFill>
              </a:rPr>
              <a:t>Moyens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2956784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>
            <a:extLst>
              <a:ext uri="{FF2B5EF4-FFF2-40B4-BE49-F238E27FC236}">
                <a16:creationId xmlns:a16="http://schemas.microsoft.com/office/drawing/2014/main" xmlns="" id="{668ED9F8-54F9-F215-96E8-636510F65612}"/>
              </a:ext>
            </a:extLst>
          </p:cNvPr>
          <p:cNvSpPr/>
          <p:nvPr/>
        </p:nvSpPr>
        <p:spPr>
          <a:xfrm rot="10800000">
            <a:off x="1864995" y="3906534"/>
            <a:ext cx="872128" cy="1709341"/>
          </a:xfrm>
          <a:prstGeom prst="arc">
            <a:avLst>
              <a:gd name="adj1" fmla="val 16465224"/>
              <a:gd name="adj2" fmla="val 506157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39DDA4D-C5B2-287A-75DA-326A986BF874}"/>
              </a:ext>
            </a:extLst>
          </p:cNvPr>
          <p:cNvSpPr/>
          <p:nvPr/>
        </p:nvSpPr>
        <p:spPr>
          <a:xfrm>
            <a:off x="1767840" y="2159083"/>
            <a:ext cx="10424589" cy="522486"/>
          </a:xfrm>
          <a:prstGeom prst="rect">
            <a:avLst/>
          </a:prstGeom>
          <a:solidFill>
            <a:srgbClr val="BE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19CD50C-0063-9A18-77A7-F8FC7AFAEFEB}"/>
              </a:ext>
            </a:extLst>
          </p:cNvPr>
          <p:cNvSpPr/>
          <p:nvPr/>
        </p:nvSpPr>
        <p:spPr>
          <a:xfrm>
            <a:off x="1767840" y="6194"/>
            <a:ext cx="10419122" cy="599972"/>
          </a:xfrm>
          <a:prstGeom prst="rect">
            <a:avLst/>
          </a:prstGeom>
          <a:solidFill>
            <a:srgbClr val="BE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12F2FBA-7CFF-D54E-9688-F170CDB9EBDB}"/>
              </a:ext>
            </a:extLst>
          </p:cNvPr>
          <p:cNvSpPr/>
          <p:nvPr/>
        </p:nvSpPr>
        <p:spPr>
          <a:xfrm rot="5400000">
            <a:off x="-2545081" y="2545081"/>
            <a:ext cx="6858002" cy="1767839"/>
          </a:xfrm>
          <a:prstGeom prst="rect">
            <a:avLst/>
          </a:prstGeom>
          <a:solidFill>
            <a:srgbClr val="EA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D2C3CBF-CD26-9E45-BA9A-B833A5BEA5F6}"/>
              </a:ext>
            </a:extLst>
          </p:cNvPr>
          <p:cNvSpPr txBox="1"/>
          <p:nvPr/>
        </p:nvSpPr>
        <p:spPr>
          <a:xfrm>
            <a:off x="-97155" y="2410483"/>
            <a:ext cx="19621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Années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Scolaires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/>
            </a:r>
            <a:br>
              <a:rPr lang="fr-FR" sz="1200" b="1" dirty="0">
                <a:solidFill>
                  <a:schemeClr val="bg1"/>
                </a:solidFill>
              </a:rPr>
            </a:br>
            <a:r>
              <a:rPr lang="fr-FR" sz="2000" b="1" dirty="0">
                <a:solidFill>
                  <a:schemeClr val="bg1"/>
                </a:solidFill>
              </a:rPr>
              <a:t>2022-23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2023-24</a:t>
            </a:r>
          </a:p>
          <a:p>
            <a:endParaRPr lang="fr-FR" sz="2400" b="1" dirty="0">
              <a:solidFill>
                <a:schemeClr val="bg1"/>
              </a:solidFill>
              <a:latin typeface="Montserrat ExtraBold" pitchFamily="2" charset="7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70386" y="2238734"/>
            <a:ext cx="972414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009CA3"/>
              </a:buClr>
            </a:pPr>
            <a:r>
              <a:rPr lang="fr-BE" b="1" dirty="0">
                <a:solidFill>
                  <a:schemeClr val="bg1"/>
                </a:solidFill>
              </a:rPr>
              <a:t>Prise en charge des élèves </a:t>
            </a:r>
            <a:r>
              <a:rPr lang="fr-FR" b="1" dirty="0">
                <a:solidFill>
                  <a:schemeClr val="bg1"/>
                </a:solidFill>
              </a:rPr>
              <a:t>entrés en IPT avant le 29 aout 2022 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4126" y="120367"/>
            <a:ext cx="1015667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9CA3"/>
              </a:buClr>
            </a:pPr>
            <a:r>
              <a:rPr lang="fr-FR" b="1" dirty="0">
                <a:solidFill>
                  <a:schemeClr val="bg1"/>
                </a:solidFill>
              </a:rPr>
              <a:t>Prise en charge des élèves entrés en IPT après le 29 aout 2022 </a:t>
            </a:r>
            <a:r>
              <a:rPr lang="fr-BE" sz="1400" dirty="0">
                <a:solidFill>
                  <a:schemeClr val="bg1"/>
                </a:solidFill>
              </a:rPr>
              <a:t>[NB: projet élaboré et signé en 2021-22] 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20884" y="2844224"/>
            <a:ext cx="3057393" cy="1754326"/>
          </a:xfrm>
          <a:prstGeom prst="rect">
            <a:avLst/>
          </a:prstGeom>
          <a:solidFill>
            <a:schemeClr val="bg1"/>
          </a:solidFill>
          <a:ln>
            <a:solidFill>
              <a:srgbClr val="EA683D"/>
            </a:solidFill>
          </a:ln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rgbClr val="009CA3"/>
              </a:buClr>
            </a:pPr>
            <a:r>
              <a:rPr lang="fr-FR" sz="1400" b="1" dirty="0">
                <a:solidFill>
                  <a:srgbClr val="EA683D"/>
                </a:solidFill>
              </a:rPr>
              <a:t>Accompagnement par le pôle :</a:t>
            </a:r>
          </a:p>
          <a:p>
            <a:pPr marL="285750" lvl="1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Rétrocession de tout ou partie des IPT (école siège ou partenaire) vers le pôle ; </a:t>
            </a:r>
          </a:p>
          <a:p>
            <a:pPr marL="285750" lvl="1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Transfert de tout ou partie des IPT (école ni siège ni partenaire) vers le pôle ; </a:t>
            </a:r>
          </a:p>
        </p:txBody>
      </p:sp>
      <p:sp>
        <p:nvSpPr>
          <p:cNvPr id="7" name="Rectangle 6"/>
          <p:cNvSpPr/>
          <p:nvPr/>
        </p:nvSpPr>
        <p:spPr>
          <a:xfrm>
            <a:off x="5924105" y="2844224"/>
            <a:ext cx="6108095" cy="1615827"/>
          </a:xfrm>
          <a:prstGeom prst="rect">
            <a:avLst/>
          </a:prstGeom>
          <a:solidFill>
            <a:schemeClr val="bg1"/>
          </a:solidFill>
          <a:ln>
            <a:solidFill>
              <a:srgbClr val="EA683D"/>
            </a:solidFill>
          </a:ln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fr-FR" sz="1400" b="1" dirty="0">
                <a:solidFill>
                  <a:srgbClr val="EA683D"/>
                </a:solidFill>
              </a:rPr>
              <a:t>Moyens générés:</a:t>
            </a:r>
          </a:p>
          <a:p>
            <a:pPr marL="285750" lvl="1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IPT débutée avant le 2 septembre 2020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68,64 points en 2022-23 par IPT et nombre de points fixé annuellement en 2023-24 </a:t>
            </a:r>
          </a:p>
          <a:p>
            <a:pPr marL="285750" lvl="1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IPT débutée après le 2 septembre 2020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88 points par IPT</a:t>
            </a:r>
          </a:p>
          <a:p>
            <a:pPr marL="285750" lvl="1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IPT du 3e degré (types 4, 6, 7)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352 points par IPT pour 2022-23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anose="05000000000000000000" pitchFamily="2" charset="2"/>
              </a:rPr>
              <a:t> (à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déterminer pour l’année scolaire 2023-24)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36201" y="4862305"/>
            <a:ext cx="6095999" cy="1615827"/>
          </a:xfrm>
          <a:prstGeom prst="rect">
            <a:avLst/>
          </a:prstGeom>
          <a:solidFill>
            <a:schemeClr val="bg1"/>
          </a:solidFill>
          <a:ln>
            <a:solidFill>
              <a:srgbClr val="EA683D"/>
            </a:solidFill>
          </a:ln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fr-FR" sz="1400" b="1" dirty="0">
                <a:solidFill>
                  <a:srgbClr val="EA683D"/>
                </a:solidFill>
              </a:rPr>
              <a:t>Moyens générés :</a:t>
            </a:r>
          </a:p>
          <a:p>
            <a:pPr marL="285750" lvl="1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IPT débutée avant le 2 septembre 2020 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3,12 périodes par IPT en 2022-23 et  nombre de périodes fixé annuellement en 2023-2024</a:t>
            </a:r>
          </a:p>
          <a:p>
            <a:pPr marL="285750" lvl="1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IPT débutée après le 2 septembre 2020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4 périodes par IPT</a:t>
            </a:r>
          </a:p>
          <a:p>
            <a:pPr marL="285750" lvl="1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IPT du 3e degré (types 4, 6, 7) pour l’année scolaire 2022-23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16 périodes par IPT (à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déterminer pour l’année scolaire 2023-24)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21457" y="4862305"/>
            <a:ext cx="3057393" cy="1461939"/>
          </a:xfrm>
          <a:prstGeom prst="rect">
            <a:avLst/>
          </a:prstGeom>
          <a:solidFill>
            <a:schemeClr val="bg1"/>
          </a:solidFill>
          <a:ln>
            <a:solidFill>
              <a:srgbClr val="EA683D"/>
            </a:solidFill>
          </a:ln>
        </p:spPr>
        <p:txBody>
          <a:bodyPr wrap="square">
            <a:spAutoFit/>
          </a:bodyPr>
          <a:lstStyle/>
          <a:p>
            <a:pPr marL="288000" lvl="1">
              <a:spcAft>
                <a:spcPts val="600"/>
              </a:spcAft>
              <a:buClr>
                <a:srgbClr val="009CA3"/>
              </a:buClr>
            </a:pPr>
            <a:r>
              <a:rPr lang="fr-BE" sz="1400" b="1" dirty="0">
                <a:solidFill>
                  <a:srgbClr val="EA683D"/>
                </a:solidFill>
              </a:rPr>
              <a:t>Accompagnement par l’école spécialisée :</a:t>
            </a:r>
          </a:p>
          <a:p>
            <a:pPr marL="285750" lvl="1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Maintien de tout ou partie des IPT en tant qu’école d’enseignement spécialisé (pas impliquée dans un pôle)</a:t>
            </a:r>
            <a:endParaRPr lang="fr-BE" sz="1400" dirty="0">
              <a:solidFill>
                <a:srgbClr val="2AAEC4"/>
              </a:solidFill>
              <a:latin typeface="+mj-lt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5579440" y="5343623"/>
            <a:ext cx="242316" cy="305313"/>
          </a:xfrm>
          <a:prstGeom prst="chevron">
            <a:avLst/>
          </a:prstGeom>
          <a:solidFill>
            <a:srgbClr val="EA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5572728" y="3314561"/>
            <a:ext cx="242316" cy="305313"/>
          </a:xfrm>
          <a:prstGeom prst="chevron">
            <a:avLst/>
          </a:prstGeom>
          <a:solidFill>
            <a:srgbClr val="EA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5572728" y="1224203"/>
            <a:ext cx="242316" cy="305313"/>
          </a:xfrm>
          <a:prstGeom prst="chevron">
            <a:avLst/>
          </a:prstGeom>
          <a:solidFill>
            <a:srgbClr val="EA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08216" y="1235733"/>
            <a:ext cx="3070061" cy="307777"/>
          </a:xfrm>
          <a:prstGeom prst="rect">
            <a:avLst/>
          </a:prstGeom>
          <a:solidFill>
            <a:schemeClr val="bg1"/>
          </a:solidFill>
          <a:ln>
            <a:solidFill>
              <a:srgbClr val="EA683D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EA683D"/>
                </a:solidFill>
              </a:rPr>
              <a:t>Élève pris </a:t>
            </a:r>
            <a:r>
              <a:rPr lang="fr-BE" sz="1400" b="1" dirty="0">
                <a:solidFill>
                  <a:srgbClr val="EA683D"/>
                </a:solidFill>
              </a:rPr>
              <a:t>en charge par le pôle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19799" y="769108"/>
            <a:ext cx="6090962" cy="1107996"/>
          </a:xfrm>
          <a:prstGeom prst="rect">
            <a:avLst/>
          </a:prstGeom>
          <a:solidFill>
            <a:schemeClr val="bg1"/>
          </a:solidFill>
          <a:ln>
            <a:solidFill>
              <a:srgbClr val="EA683D"/>
            </a:solidFill>
          </a:ln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fr-BE" sz="1400" b="1" dirty="0">
                <a:solidFill>
                  <a:srgbClr val="EA683D"/>
                </a:solidFill>
              </a:rPr>
              <a:t>Moyens générés :</a:t>
            </a:r>
          </a:p>
          <a:p>
            <a:pPr marL="285750" lvl="1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88 points par IPT </a:t>
            </a:r>
          </a:p>
          <a:p>
            <a:pPr marL="285750" lvl="1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IPT du 3e degré (types 4, 6, 7) pour l’année scolaire 2022-2023: 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352 points par IPT, à déterminer pour l’année scolaire 2023-2024</a:t>
            </a: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xmlns="" id="{BB34DC63-0ACC-0774-CCE8-95294B4F2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54551" y="3455"/>
            <a:ext cx="1015448" cy="1015448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B4C19F56-7884-7110-4B5A-19AEC8742293}"/>
              </a:ext>
            </a:extLst>
          </p:cNvPr>
          <p:cNvSpPr/>
          <p:nvPr/>
        </p:nvSpPr>
        <p:spPr>
          <a:xfrm>
            <a:off x="1328900" y="4139175"/>
            <a:ext cx="1266502" cy="126650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 rot="5400000">
            <a:off x="1523455" y="3951182"/>
            <a:ext cx="877391" cy="1699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50000"/>
              </a:lnSpc>
            </a:pPr>
            <a:r>
              <a:rPr lang="fr-BE" sz="1300" b="1" dirty="0">
                <a:solidFill>
                  <a:schemeClr val="bg1"/>
                </a:solidFill>
              </a:rPr>
              <a:t>2 possibilités</a:t>
            </a:r>
          </a:p>
          <a:p>
            <a:pPr algn="ctr">
              <a:lnSpc>
                <a:spcPct val="150000"/>
              </a:lnSpc>
            </a:pPr>
            <a:r>
              <a:rPr lang="fr-BE" sz="1300" b="1" dirty="0">
                <a:solidFill>
                  <a:schemeClr val="bg1"/>
                </a:solidFill>
              </a:rPr>
              <a:t>à titre</a:t>
            </a:r>
          </a:p>
          <a:p>
            <a:pPr algn="ctr">
              <a:lnSpc>
                <a:spcPct val="150000"/>
              </a:lnSpc>
            </a:pPr>
            <a:r>
              <a:rPr lang="fr-BE" sz="1300" b="1" dirty="0">
                <a:solidFill>
                  <a:schemeClr val="bg1"/>
                </a:solidFill>
              </a:rPr>
              <a:t>transitoire </a:t>
            </a: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xmlns="" id="{E32B091D-C8E1-E8A6-6D99-499938B5FF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94965" y="1558439"/>
            <a:ext cx="777910" cy="77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1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>
            <a:extLst>
              <a:ext uri="{FF2B5EF4-FFF2-40B4-BE49-F238E27FC236}">
                <a16:creationId xmlns:a16="http://schemas.microsoft.com/office/drawing/2014/main" xmlns="" id="{668ED9F8-54F9-F215-96E8-636510F65612}"/>
              </a:ext>
            </a:extLst>
          </p:cNvPr>
          <p:cNvSpPr/>
          <p:nvPr/>
        </p:nvSpPr>
        <p:spPr>
          <a:xfrm rot="10800000">
            <a:off x="1841863" y="4075119"/>
            <a:ext cx="872128" cy="1709341"/>
          </a:xfrm>
          <a:prstGeom prst="arc">
            <a:avLst>
              <a:gd name="adj1" fmla="val 16465224"/>
              <a:gd name="adj2" fmla="val 506157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39DDA4D-C5B2-287A-75DA-326A986BF874}"/>
              </a:ext>
            </a:extLst>
          </p:cNvPr>
          <p:cNvSpPr/>
          <p:nvPr/>
        </p:nvSpPr>
        <p:spPr>
          <a:xfrm>
            <a:off x="1767840" y="2146185"/>
            <a:ext cx="10424589" cy="522486"/>
          </a:xfrm>
          <a:prstGeom prst="rect">
            <a:avLst/>
          </a:prstGeom>
          <a:solidFill>
            <a:srgbClr val="BE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19CD50C-0063-9A18-77A7-F8FC7AFAEFEB}"/>
              </a:ext>
            </a:extLst>
          </p:cNvPr>
          <p:cNvSpPr/>
          <p:nvPr/>
        </p:nvSpPr>
        <p:spPr>
          <a:xfrm>
            <a:off x="1767840" y="6194"/>
            <a:ext cx="10419122" cy="599972"/>
          </a:xfrm>
          <a:prstGeom prst="rect">
            <a:avLst/>
          </a:prstGeom>
          <a:solidFill>
            <a:srgbClr val="BE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12F2FBA-7CFF-D54E-9688-F170CDB9EBDB}"/>
              </a:ext>
            </a:extLst>
          </p:cNvPr>
          <p:cNvSpPr/>
          <p:nvPr/>
        </p:nvSpPr>
        <p:spPr>
          <a:xfrm rot="5400000">
            <a:off x="-2545081" y="2545081"/>
            <a:ext cx="6858002" cy="1767839"/>
          </a:xfrm>
          <a:prstGeom prst="rect">
            <a:avLst/>
          </a:prstGeom>
          <a:solidFill>
            <a:srgbClr val="EA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D2C3CBF-CD26-9E45-BA9A-B833A5BEA5F6}"/>
              </a:ext>
            </a:extLst>
          </p:cNvPr>
          <p:cNvSpPr txBox="1"/>
          <p:nvPr/>
        </p:nvSpPr>
        <p:spPr>
          <a:xfrm>
            <a:off x="-97155" y="2410483"/>
            <a:ext cx="1962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Année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Scolaire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/>
            </a:r>
            <a:br>
              <a:rPr lang="fr-FR" sz="1200" b="1" dirty="0">
                <a:solidFill>
                  <a:schemeClr val="bg1"/>
                </a:solidFill>
              </a:rPr>
            </a:br>
            <a:r>
              <a:rPr lang="fr-FR" sz="2000" b="1" dirty="0">
                <a:solidFill>
                  <a:schemeClr val="bg1"/>
                </a:solidFill>
              </a:rPr>
              <a:t>2024-25</a:t>
            </a:r>
          </a:p>
          <a:p>
            <a:endParaRPr lang="fr-FR" sz="2400" b="1" dirty="0">
              <a:solidFill>
                <a:schemeClr val="bg1"/>
              </a:solidFill>
              <a:latin typeface="Montserrat ExtraBold" pitchFamily="2" charset="7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70386" y="2225836"/>
            <a:ext cx="972414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009CA3"/>
              </a:buClr>
            </a:pPr>
            <a:r>
              <a:rPr lang="fr-BE" b="1" dirty="0">
                <a:solidFill>
                  <a:schemeClr val="bg1"/>
                </a:solidFill>
              </a:rPr>
              <a:t>Prise en charge des élèves </a:t>
            </a:r>
            <a:r>
              <a:rPr lang="fr-FR" b="1" dirty="0">
                <a:solidFill>
                  <a:schemeClr val="bg1"/>
                </a:solidFill>
              </a:rPr>
              <a:t>entrés en IPT avant le 29 aout 2022 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4126" y="120367"/>
            <a:ext cx="1015667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9CA3"/>
              </a:buClr>
            </a:pPr>
            <a:r>
              <a:rPr lang="fr-FR" b="1" dirty="0">
                <a:solidFill>
                  <a:schemeClr val="bg1"/>
                </a:solidFill>
              </a:rPr>
              <a:t>Prise en charge des élèves entrés en IPT après le 29 aout 2022 </a:t>
            </a:r>
            <a:r>
              <a:rPr lang="fr-BE" sz="1400" dirty="0">
                <a:solidFill>
                  <a:schemeClr val="bg1"/>
                </a:solidFill>
              </a:rPr>
              <a:t>[NB: projet élaboré et signé en 2021-22] 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20884" y="2955868"/>
            <a:ext cx="3615317" cy="1754326"/>
          </a:xfrm>
          <a:prstGeom prst="rect">
            <a:avLst/>
          </a:prstGeom>
          <a:solidFill>
            <a:schemeClr val="bg1"/>
          </a:solidFill>
          <a:ln>
            <a:solidFill>
              <a:srgbClr val="EA683D"/>
            </a:solidFill>
          </a:ln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rgbClr val="009CA3"/>
              </a:buClr>
            </a:pPr>
            <a:r>
              <a:rPr lang="fr-FR" sz="1400" b="1" dirty="0">
                <a:solidFill>
                  <a:srgbClr val="EA683D"/>
                </a:solidFill>
              </a:rPr>
              <a:t>Accompagnement par le pôle :</a:t>
            </a:r>
          </a:p>
          <a:p>
            <a:pPr marL="285750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478191"/>
                </a:solidFill>
                <a:latin typeface="+mj-lt"/>
              </a:rPr>
              <a:t>NEW - Élève est automatiquement pris en charge par le pôle lorsque l’école d’enseignement spécialisé est école siège ou partenaire du pôle.  </a:t>
            </a:r>
          </a:p>
          <a:p>
            <a:pPr marL="285750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Transfert de tout ou partie des IPT (école ni siège ni partenaire) vers le pôle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15222" y="3195313"/>
            <a:ext cx="5437144" cy="1184940"/>
          </a:xfrm>
          <a:prstGeom prst="rect">
            <a:avLst/>
          </a:prstGeom>
          <a:solidFill>
            <a:schemeClr val="bg1"/>
          </a:solidFill>
          <a:ln>
            <a:solidFill>
              <a:srgbClr val="EA683D"/>
            </a:solidFill>
          </a:ln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fr-FR" sz="1400" b="1" dirty="0">
                <a:solidFill>
                  <a:srgbClr val="EA683D"/>
                </a:solidFill>
              </a:rPr>
              <a:t>Moyens générés:</a:t>
            </a:r>
          </a:p>
          <a:p>
            <a:pPr marL="285750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sz="1400" b="1" dirty="0">
                <a:solidFill>
                  <a:srgbClr val="478191"/>
                </a:solidFill>
                <a:latin typeface="+mj-lt"/>
              </a:rPr>
              <a:t>NEW - Nombre de points fixé annuellement ; </a:t>
            </a:r>
          </a:p>
          <a:p>
            <a:pPr marL="285750" lvl="1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IPT débutée après le 2 septembre 2020: 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88 points par IPT</a:t>
            </a:r>
          </a:p>
          <a:p>
            <a:pPr marL="285750" lvl="1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déterminer pour les IPT du 3e degré : types 4, 6, 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15222" y="4915682"/>
            <a:ext cx="5437144" cy="1400383"/>
          </a:xfrm>
          <a:prstGeom prst="rect">
            <a:avLst/>
          </a:prstGeom>
          <a:solidFill>
            <a:schemeClr val="bg1"/>
          </a:solidFill>
          <a:ln>
            <a:solidFill>
              <a:srgbClr val="EA683D"/>
            </a:solidFill>
          </a:ln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fr-FR" sz="1400" b="1" dirty="0">
                <a:solidFill>
                  <a:srgbClr val="EA683D"/>
                </a:solidFill>
              </a:rPr>
              <a:t>Moyens générés :</a:t>
            </a:r>
          </a:p>
          <a:p>
            <a:pPr marL="285750" lvl="1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sz="1400" b="1" dirty="0">
                <a:solidFill>
                  <a:srgbClr val="478191"/>
                </a:solidFill>
                <a:latin typeface="+mj-lt"/>
              </a:rPr>
              <a:t>NEW - Nombre de périodes ajusté annuellement sur base du nombre d’IPT débutées avant le 2 septembre 2020</a:t>
            </a:r>
          </a:p>
          <a:p>
            <a:pPr marL="285750" lvl="1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IPT débutée après le 2 septembre 2020</a:t>
            </a: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4 périodes par IPT</a:t>
            </a:r>
          </a:p>
          <a:p>
            <a:pPr marL="285750" lvl="1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déterminer pour les IPT du 3e degré : types 4, 6, 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21457" y="5145334"/>
            <a:ext cx="3614744" cy="1031051"/>
          </a:xfrm>
          <a:prstGeom prst="rect">
            <a:avLst/>
          </a:prstGeom>
          <a:solidFill>
            <a:schemeClr val="bg1"/>
          </a:solidFill>
          <a:ln>
            <a:solidFill>
              <a:srgbClr val="EA683D"/>
            </a:solidFill>
          </a:ln>
        </p:spPr>
        <p:txBody>
          <a:bodyPr wrap="square">
            <a:spAutoFit/>
          </a:bodyPr>
          <a:lstStyle/>
          <a:p>
            <a:pPr marL="288000" lvl="1">
              <a:spcAft>
                <a:spcPts val="600"/>
              </a:spcAft>
              <a:buClr>
                <a:srgbClr val="009CA3"/>
              </a:buClr>
            </a:pPr>
            <a:r>
              <a:rPr lang="fr-BE" sz="1400" b="1" dirty="0">
                <a:solidFill>
                  <a:srgbClr val="EA683D"/>
                </a:solidFill>
              </a:rPr>
              <a:t>Accompagnement par l’école spécialisée :</a:t>
            </a:r>
          </a:p>
          <a:p>
            <a:pPr marL="285750" lvl="1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Maintien de tout ou partie des IPT en tant qu’école d’enseignement spécialisé (pas impliquée dans un pôle)</a:t>
            </a:r>
            <a:endParaRPr lang="fr-BE" sz="1400" dirty="0">
              <a:solidFill>
                <a:srgbClr val="2AAEC4"/>
              </a:solidFill>
              <a:latin typeface="+mj-lt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6054767" y="5463218"/>
            <a:ext cx="242316" cy="305313"/>
          </a:xfrm>
          <a:prstGeom prst="chevron">
            <a:avLst/>
          </a:prstGeom>
          <a:solidFill>
            <a:srgbClr val="EA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6048932" y="3716596"/>
            <a:ext cx="242316" cy="305313"/>
          </a:xfrm>
          <a:prstGeom prst="chevron">
            <a:avLst/>
          </a:prstGeom>
          <a:solidFill>
            <a:srgbClr val="EA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6048932" y="1181344"/>
            <a:ext cx="242316" cy="305313"/>
          </a:xfrm>
          <a:prstGeom prst="chevron">
            <a:avLst/>
          </a:prstGeom>
          <a:solidFill>
            <a:srgbClr val="EA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08216" y="1165163"/>
            <a:ext cx="3627985" cy="307777"/>
          </a:xfrm>
          <a:prstGeom prst="rect">
            <a:avLst/>
          </a:prstGeom>
          <a:solidFill>
            <a:schemeClr val="bg1"/>
          </a:solidFill>
          <a:ln>
            <a:solidFill>
              <a:srgbClr val="EA683D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EA683D"/>
                </a:solidFill>
              </a:rPr>
              <a:t>Élève pris </a:t>
            </a:r>
            <a:r>
              <a:rPr lang="fr-BE" sz="1400" b="1" dirty="0">
                <a:solidFill>
                  <a:srgbClr val="EA683D"/>
                </a:solidFill>
              </a:rPr>
              <a:t>en charge par le pôle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15222" y="884437"/>
            <a:ext cx="5437144" cy="892552"/>
          </a:xfrm>
          <a:prstGeom prst="rect">
            <a:avLst/>
          </a:prstGeom>
          <a:solidFill>
            <a:schemeClr val="bg1"/>
          </a:solidFill>
          <a:ln>
            <a:solidFill>
              <a:srgbClr val="EA683D"/>
            </a:solidFill>
          </a:ln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fr-BE" sz="1400" b="1" dirty="0">
                <a:solidFill>
                  <a:srgbClr val="EA683D"/>
                </a:solidFill>
              </a:rPr>
              <a:t>Moyens générés :</a:t>
            </a:r>
          </a:p>
          <a:p>
            <a:pPr marL="285750" lvl="1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88 points par IPT </a:t>
            </a:r>
          </a:p>
          <a:p>
            <a:pPr marL="285750" lvl="1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déterminer pour les IPT du 3e degré (types 4, 6, 7)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B4C19F56-7884-7110-4B5A-19AEC8742293}"/>
              </a:ext>
            </a:extLst>
          </p:cNvPr>
          <p:cNvSpPr/>
          <p:nvPr/>
        </p:nvSpPr>
        <p:spPr>
          <a:xfrm>
            <a:off x="1328900" y="4282431"/>
            <a:ext cx="1266502" cy="126650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 rot="5400000">
            <a:off x="1523455" y="4094438"/>
            <a:ext cx="877391" cy="1699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50000"/>
              </a:lnSpc>
            </a:pPr>
            <a:r>
              <a:rPr lang="fr-BE" sz="1300" b="1" dirty="0">
                <a:solidFill>
                  <a:schemeClr val="bg1"/>
                </a:solidFill>
              </a:rPr>
              <a:t>2 possibilités</a:t>
            </a:r>
          </a:p>
          <a:p>
            <a:pPr algn="ctr">
              <a:lnSpc>
                <a:spcPct val="150000"/>
              </a:lnSpc>
            </a:pPr>
            <a:r>
              <a:rPr lang="fr-BE" sz="1300" b="1" dirty="0">
                <a:solidFill>
                  <a:schemeClr val="bg1"/>
                </a:solidFill>
              </a:rPr>
              <a:t>à titre</a:t>
            </a:r>
          </a:p>
          <a:p>
            <a:pPr algn="ctr">
              <a:lnSpc>
                <a:spcPct val="150000"/>
              </a:lnSpc>
            </a:pPr>
            <a:r>
              <a:rPr lang="fr-BE" sz="1300" b="1" dirty="0">
                <a:solidFill>
                  <a:schemeClr val="bg1"/>
                </a:solidFill>
              </a:rPr>
              <a:t>transitoire </a:t>
            </a: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xmlns="" id="{E32B091D-C8E1-E8A6-6D99-499938B5F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494965" y="1558439"/>
            <a:ext cx="777910" cy="77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5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E0E051D0-DFB0-696C-DB22-3851D8D824F6}"/>
              </a:ext>
            </a:extLst>
          </p:cNvPr>
          <p:cNvSpPr/>
          <p:nvPr/>
        </p:nvSpPr>
        <p:spPr>
          <a:xfrm>
            <a:off x="5843451" y="2468143"/>
            <a:ext cx="5235320" cy="3070508"/>
          </a:xfrm>
          <a:prstGeom prst="roundRect">
            <a:avLst/>
          </a:prstGeom>
          <a:solidFill>
            <a:schemeClr val="bg1"/>
          </a:solidFill>
          <a:ln>
            <a:solidFill>
              <a:srgbClr val="BE2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&lt;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xmlns="" id="{8AAFC23F-D2E0-A28B-EA85-013CD13FA8D4}"/>
              </a:ext>
            </a:extLst>
          </p:cNvPr>
          <p:cNvSpPr/>
          <p:nvPr/>
        </p:nvSpPr>
        <p:spPr>
          <a:xfrm>
            <a:off x="895515" y="2468143"/>
            <a:ext cx="4503799" cy="2428969"/>
          </a:xfrm>
          <a:prstGeom prst="roundRect">
            <a:avLst/>
          </a:prstGeom>
          <a:solidFill>
            <a:schemeClr val="bg1"/>
          </a:solidFill>
          <a:ln>
            <a:solidFill>
              <a:srgbClr val="BE2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E6DF17-646F-6B5A-5E9F-E1008CF0EF9A}"/>
              </a:ext>
            </a:extLst>
          </p:cNvPr>
          <p:cNvSpPr/>
          <p:nvPr/>
        </p:nvSpPr>
        <p:spPr>
          <a:xfrm>
            <a:off x="0" y="0"/>
            <a:ext cx="12192000" cy="1506583"/>
          </a:xfrm>
          <a:prstGeom prst="rect">
            <a:avLst/>
          </a:prstGeom>
          <a:solidFill>
            <a:srgbClr val="BE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50720" y="102375"/>
            <a:ext cx="10241280" cy="1358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schemeClr val="bg1"/>
                </a:solidFill>
              </a:rPr>
              <a:t>Membres du personnel accompagnant l’IPT</a:t>
            </a:r>
            <a:endParaRPr lang="fr-BE" sz="3200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981B75B-479A-16A0-922C-693FCA6420CE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48343" y="165463"/>
            <a:ext cx="1175656" cy="11756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A3F0F13-1CA7-871C-FE8A-A5C135A9F3CF}"/>
              </a:ext>
            </a:extLst>
          </p:cNvPr>
          <p:cNvSpPr/>
          <p:nvPr/>
        </p:nvSpPr>
        <p:spPr>
          <a:xfrm>
            <a:off x="1113229" y="2422472"/>
            <a:ext cx="4286085" cy="2428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500"/>
              </a:lnSpc>
              <a:spcAft>
                <a:spcPts val="600"/>
              </a:spcAft>
            </a:pPr>
            <a:r>
              <a:rPr lang="fr-BE" b="1" dirty="0">
                <a:solidFill>
                  <a:srgbClr val="BE2C20"/>
                </a:solidFill>
              </a:rPr>
              <a:t>IPT accompagnées par des </a:t>
            </a:r>
            <a:r>
              <a:rPr lang="fr-BE" b="1" dirty="0" err="1">
                <a:solidFill>
                  <a:srgbClr val="BE2C20"/>
                </a:solidFill>
              </a:rPr>
              <a:t>MdP</a:t>
            </a:r>
            <a:r>
              <a:rPr lang="fr-BE" b="1" dirty="0">
                <a:solidFill>
                  <a:srgbClr val="BE2C20"/>
                </a:solidFill>
              </a:rPr>
              <a:t> du Pôle :</a:t>
            </a:r>
          </a:p>
          <a:p>
            <a:pPr marL="285750" lvl="1" indent="-285750">
              <a:lnSpc>
                <a:spcPts val="25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Appel à candidature </a:t>
            </a:r>
          </a:p>
          <a:p>
            <a:pPr marL="285750" lvl="1" indent="-285750">
              <a:lnSpc>
                <a:spcPts val="25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Horaire hebdomadaire de 36 périodes (pour une fonction à prestations complètes) </a:t>
            </a:r>
          </a:p>
          <a:p>
            <a:pPr marL="285750" lvl="1" indent="-285750">
              <a:lnSpc>
                <a:spcPts val="25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Inclut toutes les composantes de la charge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A08D0E2-38F1-F07D-D7A4-2383A8D011FE}"/>
              </a:ext>
            </a:extLst>
          </p:cNvPr>
          <p:cNvSpPr/>
          <p:nvPr/>
        </p:nvSpPr>
        <p:spPr>
          <a:xfrm>
            <a:off x="6096000" y="2592254"/>
            <a:ext cx="4738931" cy="2698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b="1" dirty="0">
                <a:solidFill>
                  <a:srgbClr val="BE2C20"/>
                </a:solidFill>
              </a:rPr>
              <a:t>IPT accompagnées par des </a:t>
            </a:r>
            <a:r>
              <a:rPr lang="fr-BE" b="1" dirty="0" err="1">
                <a:solidFill>
                  <a:srgbClr val="BE2C20"/>
                </a:solidFill>
              </a:rPr>
              <a:t>MdP</a:t>
            </a:r>
            <a:r>
              <a:rPr lang="fr-BE" b="1" dirty="0">
                <a:solidFill>
                  <a:srgbClr val="BE2C20"/>
                </a:solidFill>
              </a:rPr>
              <a:t> de l’école d’enseignement spécialisé :</a:t>
            </a:r>
          </a:p>
          <a:p>
            <a:pPr marL="285750" lvl="1" indent="-28575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Horaire hebdomadaire de 18 à 36 périodes (pour une fonction à prestations complètes, le nombre de périodes dépend de la fonction du membre du personnel) </a:t>
            </a:r>
          </a:p>
          <a:p>
            <a:pPr marL="285750" lvl="1" indent="-28575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N’inclut pas toutes les composantes de la charge</a:t>
            </a:r>
          </a:p>
        </p:txBody>
      </p:sp>
    </p:spTree>
    <p:extLst>
      <p:ext uri="{BB962C8B-B14F-4D97-AF65-F5344CB8AC3E}">
        <p14:creationId xmlns:p14="http://schemas.microsoft.com/office/powerpoint/2010/main" val="3907932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0A4A538-23D0-3F47-A2B1-D487E0863F2A}"/>
              </a:ext>
            </a:extLst>
          </p:cNvPr>
          <p:cNvSpPr txBox="1"/>
          <p:nvPr/>
        </p:nvSpPr>
        <p:spPr>
          <a:xfrm>
            <a:off x="3707000" y="3141255"/>
            <a:ext cx="6810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Montserrat ExtraBold" pitchFamily="2" charset="77"/>
              </a:rPr>
              <a:t>LES PROCHAINES ÉTAPES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074659D0-EF68-4C46-8920-F1D41D40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93D-4543-5C48-BDB8-7EBC7729F5F1}" type="slidenum">
              <a:rPr lang="fr-FR" smtClean="0"/>
              <a:t>24</a:t>
            </a:fld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2FB04850-9F40-6378-DFE9-0884F645B408}"/>
              </a:ext>
            </a:extLst>
          </p:cNvPr>
          <p:cNvGrpSpPr/>
          <p:nvPr/>
        </p:nvGrpSpPr>
        <p:grpSpPr>
          <a:xfrm>
            <a:off x="2213080" y="2603557"/>
            <a:ext cx="1838086" cy="1838086"/>
            <a:chOff x="1481560" y="2603557"/>
            <a:chExt cx="1838086" cy="1838086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xmlns="" id="{5A29D936-1116-2F55-8EF1-D8BFAA7F6DF8}"/>
                </a:ext>
              </a:extLst>
            </p:cNvPr>
            <p:cNvSpPr/>
            <p:nvPr/>
          </p:nvSpPr>
          <p:spPr>
            <a:xfrm>
              <a:off x="1481560" y="2603557"/>
              <a:ext cx="1838086" cy="1838086"/>
            </a:xfrm>
            <a:prstGeom prst="ellipse">
              <a:avLst/>
            </a:prstGeom>
            <a:solidFill>
              <a:srgbClr val="86C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Graphique 4">
              <a:extLst>
                <a:ext uri="{FF2B5EF4-FFF2-40B4-BE49-F238E27FC236}">
                  <a16:creationId xmlns:a16="http://schemas.microsoft.com/office/drawing/2014/main" xmlns="" id="{A0FA782C-9A04-2B4D-B69F-225735383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1765992" y="2873828"/>
              <a:ext cx="1299524" cy="1299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1022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xmlns="" id="{ACBB7DA7-C92B-F67C-3A17-1474611DE50B}"/>
              </a:ext>
            </a:extLst>
          </p:cNvPr>
          <p:cNvSpPr/>
          <p:nvPr/>
        </p:nvSpPr>
        <p:spPr>
          <a:xfrm>
            <a:off x="2145473" y="3180124"/>
            <a:ext cx="5434149" cy="2828617"/>
          </a:xfrm>
          <a:prstGeom prst="roundRect">
            <a:avLst/>
          </a:prstGeom>
          <a:solidFill>
            <a:schemeClr val="bg1"/>
          </a:solidFill>
          <a:ln>
            <a:solidFill>
              <a:srgbClr val="478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E6DF17-646F-6B5A-5E9F-E1008CF0EF9A}"/>
              </a:ext>
            </a:extLst>
          </p:cNvPr>
          <p:cNvSpPr/>
          <p:nvPr/>
        </p:nvSpPr>
        <p:spPr>
          <a:xfrm>
            <a:off x="0" y="0"/>
            <a:ext cx="12192000" cy="1506583"/>
          </a:xfrm>
          <a:prstGeom prst="rect">
            <a:avLst/>
          </a:prstGeom>
          <a:solidFill>
            <a:srgbClr val="47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50720" y="102375"/>
            <a:ext cx="10241280" cy="1358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prstClr val="white"/>
                </a:solidFill>
                <a:latin typeface="Montserrat ExtraBold" pitchFamily="2" charset="77"/>
              </a:rPr>
              <a:t>Les prochaines étapes du financement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981B75B-479A-16A0-922C-693FCA6420CE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48343" y="165463"/>
            <a:ext cx="1175656" cy="1175656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7D0072BC-FED9-4643-2294-7046A8B12E7E}"/>
              </a:ext>
            </a:extLst>
          </p:cNvPr>
          <p:cNvSpPr/>
          <p:nvPr/>
        </p:nvSpPr>
        <p:spPr>
          <a:xfrm>
            <a:off x="8019405" y="1735011"/>
            <a:ext cx="3641372" cy="4273730"/>
          </a:xfrm>
          <a:prstGeom prst="roundRect">
            <a:avLst/>
          </a:prstGeom>
          <a:solidFill>
            <a:schemeClr val="bg1"/>
          </a:solidFill>
          <a:ln>
            <a:solidFill>
              <a:srgbClr val="478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5F2F51C-B922-D1A6-D7FC-2AE562E1D8D8}"/>
              </a:ext>
            </a:extLst>
          </p:cNvPr>
          <p:cNvSpPr/>
          <p:nvPr/>
        </p:nvSpPr>
        <p:spPr>
          <a:xfrm>
            <a:off x="2576548" y="3529918"/>
            <a:ext cx="48257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fr-BE" b="1" dirty="0">
                <a:solidFill>
                  <a:srgbClr val="478191"/>
                </a:solidFill>
                <a:sym typeface="Wingdings" panose="05000000000000000000" pitchFamily="2" charset="2"/>
              </a:rPr>
              <a:t>Quoi? </a:t>
            </a: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anose="05000000000000000000" pitchFamily="2" charset="2"/>
              </a:rPr>
              <a:t> Le financement de base 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endParaRPr lang="fr-B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fr-BE" b="1" dirty="0">
                <a:solidFill>
                  <a:srgbClr val="478191"/>
                </a:solidFill>
                <a:sym typeface="Wingdings" panose="05000000000000000000" pitchFamily="2" charset="2"/>
              </a:rPr>
              <a:t>Qui ?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 la DGEO à chaque pôle</a:t>
            </a:r>
            <a:endParaRPr lang="fr-B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</a:pPr>
            <a:endParaRPr lang="fr-B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fr-BE" b="1" dirty="0">
                <a:solidFill>
                  <a:srgbClr val="478191"/>
                </a:solidFill>
                <a:sym typeface="Wingdings" panose="05000000000000000000" pitchFamily="2" charset="2"/>
              </a:rPr>
              <a:t>Quand ? </a:t>
            </a: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anose="05000000000000000000" pitchFamily="2" charset="2"/>
              </a:rPr>
              <a:t>A partir du 12 m</a:t>
            </a: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ai 2022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à"/>
            </a:pPr>
            <a:endParaRPr lang="fr-B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0" algn="just">
              <a:spcAft>
                <a:spcPts val="0"/>
              </a:spcAft>
            </a:pP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ATTENTION, les moyens de l’IPT ne sont pas repris dans l’estimation 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721C396-8FA3-67E0-91D4-A792584B41BB}"/>
              </a:ext>
            </a:extLst>
          </p:cNvPr>
          <p:cNvSpPr/>
          <p:nvPr/>
        </p:nvSpPr>
        <p:spPr>
          <a:xfrm>
            <a:off x="8362219" y="2192312"/>
            <a:ext cx="312438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8000">
              <a:spcAft>
                <a:spcPts val="800"/>
              </a:spcAft>
            </a:pPr>
            <a:r>
              <a:rPr lang="fr-BE" b="1" dirty="0">
                <a:solidFill>
                  <a:srgbClr val="478191"/>
                </a:solidFill>
              </a:rPr>
              <a:t>Procédure</a:t>
            </a:r>
          </a:p>
          <a:p>
            <a:pPr marL="1008000">
              <a:spcAft>
                <a:spcPts val="800"/>
              </a:spcAft>
            </a:pPr>
            <a:r>
              <a:rPr lang="fr-BE" b="1" dirty="0">
                <a:solidFill>
                  <a:srgbClr val="478191"/>
                </a:solidFill>
              </a:rPr>
              <a:t>administrative</a:t>
            </a:r>
          </a:p>
          <a:p>
            <a:pPr>
              <a:spcAft>
                <a:spcPts val="800"/>
              </a:spcAft>
            </a:pPr>
            <a:endParaRPr lang="fr-BE" sz="1000" b="1" dirty="0">
              <a:solidFill>
                <a:srgbClr val="478191"/>
              </a:solidFill>
            </a:endParaRPr>
          </a:p>
          <a:p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Nombre de points de base lié au nombre d’élèves  </a:t>
            </a: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inscrits dans les écoles coopérantes du pôle, au 15 janvier de l’année scolaire précédente</a:t>
            </a: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  <a:p>
            <a:endParaRPr lang="fr-BE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= &gt; Estimation envoyée au pouvoir organisateur et à la direction de l’école siège.</a:t>
            </a:r>
          </a:p>
          <a:p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11" name="Image 6">
            <a:extLst>
              <a:ext uri="{FF2B5EF4-FFF2-40B4-BE49-F238E27FC236}">
                <a16:creationId xmlns:a16="http://schemas.microsoft.com/office/drawing/2014/main" xmlns="" id="{FAB85DF5-23A8-DE0A-D3BA-E988AC4079A6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362219" y="1967654"/>
            <a:ext cx="926646" cy="926646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7B5426EF-AB48-ECD5-F6F0-FC328CA14971}"/>
              </a:ext>
            </a:extLst>
          </p:cNvPr>
          <p:cNvSpPr/>
          <p:nvPr/>
        </p:nvSpPr>
        <p:spPr>
          <a:xfrm>
            <a:off x="268776" y="1732329"/>
            <a:ext cx="2584064" cy="2551610"/>
          </a:xfrm>
          <a:prstGeom prst="ellipse">
            <a:avLst/>
          </a:prstGeom>
          <a:solidFill>
            <a:srgbClr val="86C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F93108-9A69-85D6-6053-BEBB3D4FA456}"/>
              </a:ext>
            </a:extLst>
          </p:cNvPr>
          <p:cNvSpPr/>
          <p:nvPr/>
        </p:nvSpPr>
        <p:spPr>
          <a:xfrm>
            <a:off x="415631" y="1896154"/>
            <a:ext cx="2290355" cy="2074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>
                <a:solidFill>
                  <a:schemeClr val="bg1"/>
                </a:solidFill>
              </a:rPr>
              <a:t>Étape 1 : </a:t>
            </a:r>
          </a:p>
          <a:p>
            <a:pPr algn="ctr"/>
            <a:endParaRPr lang="fr-BE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r-BE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Réception de l’estimation du financement de base du pôle territorial.</a:t>
            </a:r>
            <a:endParaRPr lang="fr-BE" strike="sngStrik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53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xmlns="" id="{ACBB7DA7-C92B-F67C-3A17-1474611DE50B}"/>
              </a:ext>
            </a:extLst>
          </p:cNvPr>
          <p:cNvSpPr/>
          <p:nvPr/>
        </p:nvSpPr>
        <p:spPr>
          <a:xfrm>
            <a:off x="1950720" y="2555519"/>
            <a:ext cx="4293326" cy="3960905"/>
          </a:xfrm>
          <a:prstGeom prst="roundRect">
            <a:avLst/>
          </a:prstGeom>
          <a:solidFill>
            <a:schemeClr val="bg1"/>
          </a:solidFill>
          <a:ln>
            <a:solidFill>
              <a:srgbClr val="478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E6DF17-646F-6B5A-5E9F-E1008CF0EF9A}"/>
              </a:ext>
            </a:extLst>
          </p:cNvPr>
          <p:cNvSpPr/>
          <p:nvPr/>
        </p:nvSpPr>
        <p:spPr>
          <a:xfrm>
            <a:off x="0" y="0"/>
            <a:ext cx="12192000" cy="1506583"/>
          </a:xfrm>
          <a:prstGeom prst="rect">
            <a:avLst/>
          </a:prstGeom>
          <a:solidFill>
            <a:srgbClr val="47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50720" y="102375"/>
            <a:ext cx="10241280" cy="1358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prstClr val="white"/>
                </a:solidFill>
                <a:latin typeface="Montserrat ExtraBold" pitchFamily="2" charset="77"/>
              </a:rPr>
              <a:t>Les prochaines étapes du financement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981B75B-479A-16A0-922C-693FCA6420CE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48343" y="165463"/>
            <a:ext cx="1175656" cy="1175656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7D0072BC-FED9-4643-2294-7046A8B12E7E}"/>
              </a:ext>
            </a:extLst>
          </p:cNvPr>
          <p:cNvSpPr/>
          <p:nvPr/>
        </p:nvSpPr>
        <p:spPr>
          <a:xfrm>
            <a:off x="6244046" y="1870498"/>
            <a:ext cx="5159423" cy="4885127"/>
          </a:xfrm>
          <a:prstGeom prst="roundRect">
            <a:avLst/>
          </a:prstGeom>
          <a:solidFill>
            <a:schemeClr val="bg1"/>
          </a:solidFill>
          <a:ln>
            <a:solidFill>
              <a:srgbClr val="478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5F2F51C-B922-D1A6-D7FC-2AE562E1D8D8}"/>
              </a:ext>
            </a:extLst>
          </p:cNvPr>
          <p:cNvSpPr/>
          <p:nvPr/>
        </p:nvSpPr>
        <p:spPr>
          <a:xfrm>
            <a:off x="2396642" y="2894300"/>
            <a:ext cx="36239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b="1" dirty="0">
                <a:solidFill>
                  <a:srgbClr val="478191"/>
                </a:solidFill>
                <a:sym typeface="Wingdings" panose="05000000000000000000" pitchFamily="2" charset="2"/>
              </a:rPr>
              <a:t>Quoi?</a:t>
            </a:r>
          </a:p>
          <a:p>
            <a:pPr marL="252000"/>
            <a:r>
              <a:rPr lang="fr-BE" dirty="0">
                <a:solidFill>
                  <a:srgbClr val="009CA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Tableau mentionnant les IPT.</a:t>
            </a:r>
          </a:p>
          <a:p>
            <a:pPr marL="252000"/>
            <a:endParaRPr lang="fr-BE" dirty="0">
              <a:solidFill>
                <a:srgbClr val="009CA3"/>
              </a:solidFill>
              <a:latin typeface="Calibri Light" panose="020F03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b="1" dirty="0">
                <a:solidFill>
                  <a:srgbClr val="478191"/>
                </a:solidFill>
                <a:sym typeface="Wingdings" panose="05000000000000000000" pitchFamily="2" charset="2"/>
              </a:rPr>
              <a:t>Qui ?</a:t>
            </a:r>
          </a:p>
          <a:p>
            <a:pPr marL="252000"/>
            <a:r>
              <a:rPr lang="fr-BE" dirty="0">
                <a:solidFill>
                  <a:srgbClr val="009CA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De la DGEO à chaque pôle</a:t>
            </a:r>
          </a:p>
          <a:p>
            <a:pPr marL="252000"/>
            <a:endParaRPr lang="fr-B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fr-BE" b="1" dirty="0">
                <a:solidFill>
                  <a:srgbClr val="478191"/>
                </a:solidFill>
                <a:sym typeface="Wingdings" panose="05000000000000000000" pitchFamily="2" charset="2"/>
              </a:rPr>
              <a:t>Quand ?</a:t>
            </a:r>
          </a:p>
          <a:p>
            <a:pPr marL="252000">
              <a:spcAft>
                <a:spcPts val="0"/>
              </a:spcAft>
            </a:pPr>
            <a:r>
              <a:rPr lang="fr-BE" dirty="0">
                <a:solidFill>
                  <a:srgbClr val="009CA3"/>
                </a:solidFill>
                <a:latin typeface="Calibri Light" panose="020F03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Entre le 23 mai et le 14 juin </a:t>
            </a:r>
            <a:r>
              <a:rPr lang="fr-BE" dirty="0">
                <a:solidFill>
                  <a:srgbClr val="009CA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721C396-8FA3-67E0-91D4-A792584B41BB}"/>
              </a:ext>
            </a:extLst>
          </p:cNvPr>
          <p:cNvSpPr/>
          <p:nvPr/>
        </p:nvSpPr>
        <p:spPr>
          <a:xfrm>
            <a:off x="6466519" y="1824827"/>
            <a:ext cx="485759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8000">
              <a:spcAft>
                <a:spcPts val="800"/>
              </a:spcAft>
            </a:pPr>
            <a:r>
              <a:rPr lang="fr-BE" b="1" dirty="0">
                <a:solidFill>
                  <a:srgbClr val="478191"/>
                </a:solidFill>
              </a:rPr>
              <a:t>	Procédure</a:t>
            </a:r>
          </a:p>
          <a:p>
            <a:pPr marL="1008000">
              <a:spcAft>
                <a:spcPts val="800"/>
              </a:spcAft>
            </a:pPr>
            <a:r>
              <a:rPr lang="fr-BE" b="1" dirty="0">
                <a:solidFill>
                  <a:srgbClr val="478191"/>
                </a:solidFill>
              </a:rPr>
              <a:t>	administrative</a:t>
            </a:r>
          </a:p>
          <a:p>
            <a:pPr>
              <a:spcAft>
                <a:spcPts val="800"/>
              </a:spcAft>
            </a:pPr>
            <a:endParaRPr lang="fr-BE" sz="1000" b="1" dirty="0">
              <a:solidFill>
                <a:srgbClr val="478191"/>
              </a:solidFill>
            </a:endParaRPr>
          </a:p>
          <a:p>
            <a:pPr>
              <a:spcAft>
                <a:spcPts val="600"/>
              </a:spcAft>
            </a:pPr>
            <a:r>
              <a:rPr lang="fr-BE" b="1" dirty="0">
                <a:solidFill>
                  <a:srgbClr val="86C4D3"/>
                </a:solidFill>
              </a:rPr>
              <a:t>23 mai 2022 : </a:t>
            </a:r>
            <a:r>
              <a:rPr lang="fr-BE" dirty="0">
                <a:latin typeface="+mj-lt"/>
              </a:rPr>
              <a:t>Envoi aux écoles d’enseignement spécialisé du </a:t>
            </a:r>
            <a:r>
              <a:rPr lang="fr-BE" b="1" dirty="0">
                <a:latin typeface="+mj-lt"/>
              </a:rPr>
              <a:t>tableau</a:t>
            </a:r>
            <a:r>
              <a:rPr lang="fr-BE" dirty="0">
                <a:latin typeface="+mj-lt"/>
              </a:rPr>
              <a:t> précisant la liste de ses IPT.</a:t>
            </a:r>
          </a:p>
          <a:p>
            <a:pPr>
              <a:spcAft>
                <a:spcPts val="600"/>
              </a:spcAft>
            </a:pPr>
            <a:r>
              <a:rPr lang="fr-BE" dirty="0">
                <a:latin typeface="+mj-lt"/>
              </a:rPr>
              <a:t>=&gt; Colonne supplémentaire pour préciser la rétrocession, le transfert ou le maintien des IPT.</a:t>
            </a:r>
          </a:p>
          <a:p>
            <a:pPr>
              <a:spcAft>
                <a:spcPts val="600"/>
              </a:spcAft>
            </a:pPr>
            <a:endParaRPr lang="fr-BE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fr-BE" b="1" dirty="0">
                <a:solidFill>
                  <a:srgbClr val="86C4D3"/>
                </a:solidFill>
              </a:rPr>
              <a:t>7 juin 2022 : </a:t>
            </a:r>
            <a:r>
              <a:rPr lang="fr-BE" dirty="0">
                <a:latin typeface="+mj-lt"/>
              </a:rPr>
              <a:t>Envoi à l’administration du </a:t>
            </a:r>
            <a:r>
              <a:rPr lang="fr-BE" b="1" dirty="0">
                <a:latin typeface="+mj-lt"/>
              </a:rPr>
              <a:t>tableau</a:t>
            </a:r>
            <a:r>
              <a:rPr lang="fr-BE" dirty="0">
                <a:latin typeface="+mj-lt"/>
              </a:rPr>
              <a:t> complété (corrections possibles jusqu’au 30 septembre).</a:t>
            </a:r>
          </a:p>
          <a:p>
            <a:pPr>
              <a:spcAft>
                <a:spcPts val="600"/>
              </a:spcAft>
            </a:pPr>
            <a:endParaRPr lang="fr-BE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fr-BE" b="1" dirty="0">
                <a:solidFill>
                  <a:srgbClr val="86C4D3"/>
                </a:solidFill>
              </a:rPr>
              <a:t>14 juin 2022 : </a:t>
            </a:r>
            <a:r>
              <a:rPr lang="fr-BE" dirty="0">
                <a:latin typeface="+mj-lt"/>
              </a:rPr>
              <a:t>communication aux écoles d’enseignement spécialisé de la simulation des moyens IPT sur la base des </a:t>
            </a:r>
            <a:r>
              <a:rPr lang="fr-BE" b="1" dirty="0">
                <a:latin typeface="+mj-lt"/>
              </a:rPr>
              <a:t>tableaux complétés.</a:t>
            </a:r>
            <a:endParaRPr lang="fr-BE" sz="2400" dirty="0"/>
          </a:p>
          <a:p>
            <a:r>
              <a:rPr lang="fr-BE" dirty="0">
                <a:latin typeface="+mj-lt"/>
              </a:rPr>
              <a:t> </a:t>
            </a:r>
          </a:p>
          <a:p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11" name="Image 6">
            <a:extLst>
              <a:ext uri="{FF2B5EF4-FFF2-40B4-BE49-F238E27FC236}">
                <a16:creationId xmlns:a16="http://schemas.microsoft.com/office/drawing/2014/main" xmlns="" id="{FAB85DF5-23A8-DE0A-D3BA-E988AC4079A6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6999344" y="1901139"/>
            <a:ext cx="926646" cy="926646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7B5426EF-AB48-ECD5-F6F0-FC328CA14971}"/>
              </a:ext>
            </a:extLst>
          </p:cNvPr>
          <p:cNvSpPr/>
          <p:nvPr/>
        </p:nvSpPr>
        <p:spPr>
          <a:xfrm>
            <a:off x="268776" y="1732329"/>
            <a:ext cx="2290355" cy="2261590"/>
          </a:xfrm>
          <a:prstGeom prst="ellipse">
            <a:avLst/>
          </a:prstGeom>
          <a:solidFill>
            <a:srgbClr val="86C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F93108-9A69-85D6-6053-BEBB3D4FA456}"/>
              </a:ext>
            </a:extLst>
          </p:cNvPr>
          <p:cNvSpPr/>
          <p:nvPr/>
        </p:nvSpPr>
        <p:spPr>
          <a:xfrm>
            <a:off x="301231" y="1697495"/>
            <a:ext cx="2290355" cy="2074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>
                <a:solidFill>
                  <a:schemeClr val="bg1"/>
                </a:solidFill>
              </a:rPr>
              <a:t>Étape 2 : </a:t>
            </a:r>
          </a:p>
          <a:p>
            <a:pPr algn="ctr"/>
            <a:endParaRPr lang="fr-BE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r-BE" b="1" dirty="0">
                <a:solidFill>
                  <a:schemeClr val="bg1"/>
                </a:solidFill>
                <a:latin typeface="Calibri Light" panose="020F0302020204030204" pitchFamily="34" charset="0"/>
              </a:rPr>
              <a:t>Simulation des moyens IPT du pôle</a:t>
            </a:r>
            <a:endParaRPr lang="fr-BE" strike="sngStrik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96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xmlns="" id="{ACBB7DA7-C92B-F67C-3A17-1474611DE50B}"/>
              </a:ext>
            </a:extLst>
          </p:cNvPr>
          <p:cNvSpPr/>
          <p:nvPr/>
        </p:nvSpPr>
        <p:spPr>
          <a:xfrm>
            <a:off x="1950720" y="2299642"/>
            <a:ext cx="3991693" cy="4200105"/>
          </a:xfrm>
          <a:prstGeom prst="roundRect">
            <a:avLst/>
          </a:prstGeom>
          <a:solidFill>
            <a:schemeClr val="bg1"/>
          </a:solidFill>
          <a:ln>
            <a:solidFill>
              <a:srgbClr val="478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E6DF17-646F-6B5A-5E9F-E1008CF0EF9A}"/>
              </a:ext>
            </a:extLst>
          </p:cNvPr>
          <p:cNvSpPr/>
          <p:nvPr/>
        </p:nvSpPr>
        <p:spPr>
          <a:xfrm>
            <a:off x="0" y="0"/>
            <a:ext cx="12192000" cy="1506583"/>
          </a:xfrm>
          <a:prstGeom prst="rect">
            <a:avLst/>
          </a:prstGeom>
          <a:solidFill>
            <a:srgbClr val="47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50720" y="102375"/>
            <a:ext cx="10241280" cy="1358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prstClr val="white"/>
                </a:solidFill>
                <a:latin typeface="Montserrat ExtraBold" pitchFamily="2" charset="77"/>
              </a:rPr>
              <a:t>Les prochaines étapes du financement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981B75B-479A-16A0-922C-693FCA6420CE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48343" y="165463"/>
            <a:ext cx="1175656" cy="11756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5F2F51C-B922-D1A6-D7FC-2AE562E1D8D8}"/>
              </a:ext>
            </a:extLst>
          </p:cNvPr>
          <p:cNvSpPr/>
          <p:nvPr/>
        </p:nvSpPr>
        <p:spPr>
          <a:xfrm>
            <a:off x="2338166" y="2527260"/>
            <a:ext cx="3551312" cy="2777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b="1" dirty="0">
                <a:solidFill>
                  <a:srgbClr val="478191"/>
                </a:solidFill>
                <a:sym typeface="Wingdings" panose="05000000000000000000" pitchFamily="2" charset="2"/>
              </a:rPr>
              <a:t>Quoi?</a:t>
            </a:r>
          </a:p>
          <a:p>
            <a:pPr marL="252000"/>
            <a:r>
              <a:rPr lang="fr-BE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Envoi des dépêches liées au financement de base</a:t>
            </a:r>
          </a:p>
          <a:p>
            <a:pPr marL="252000"/>
            <a:endParaRPr lang="fr-B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b="1" dirty="0">
                <a:solidFill>
                  <a:srgbClr val="478191"/>
                </a:solidFill>
                <a:sym typeface="Wingdings" panose="05000000000000000000" pitchFamily="2" charset="2"/>
              </a:rPr>
              <a:t>Qui ?</a:t>
            </a:r>
          </a:p>
          <a:p>
            <a:pPr algn="just">
              <a:lnSpc>
                <a:spcPts val="1500"/>
              </a:lnSpc>
            </a:pPr>
            <a:r>
              <a:rPr lang="fr-BE" dirty="0">
                <a:solidFill>
                  <a:srgbClr val="009CA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fr-BE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De la DGEO à chaque pôle</a:t>
            </a:r>
          </a:p>
          <a:p>
            <a:endParaRPr lang="fr-B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fr-BE" b="1" dirty="0">
                <a:solidFill>
                  <a:srgbClr val="478191"/>
                </a:solidFill>
                <a:sym typeface="Wingdings" panose="05000000000000000000" pitchFamily="2" charset="2"/>
              </a:rPr>
              <a:t>Quand ?</a:t>
            </a:r>
          </a:p>
          <a:p>
            <a:pPr marL="252000">
              <a:spcAft>
                <a:spcPts val="0"/>
              </a:spcAft>
            </a:pP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anose="05000000000000000000" pitchFamily="2" charset="2"/>
              </a:rPr>
              <a:t>Entre le 29 aout et le 5 septembre 2022</a:t>
            </a:r>
            <a:endParaRPr lang="fr-B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7B5426EF-AB48-ECD5-F6F0-FC328CA14971}"/>
              </a:ext>
            </a:extLst>
          </p:cNvPr>
          <p:cNvSpPr/>
          <p:nvPr/>
        </p:nvSpPr>
        <p:spPr>
          <a:xfrm>
            <a:off x="164450" y="1506583"/>
            <a:ext cx="2290355" cy="2261590"/>
          </a:xfrm>
          <a:prstGeom prst="ellipse">
            <a:avLst/>
          </a:prstGeom>
          <a:solidFill>
            <a:srgbClr val="86C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F93108-9A69-85D6-6053-BEBB3D4FA456}"/>
              </a:ext>
            </a:extLst>
          </p:cNvPr>
          <p:cNvSpPr/>
          <p:nvPr/>
        </p:nvSpPr>
        <p:spPr>
          <a:xfrm>
            <a:off x="217385" y="1593717"/>
            <a:ext cx="2290355" cy="2074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>
                <a:solidFill>
                  <a:schemeClr val="bg1"/>
                </a:solidFill>
              </a:rPr>
              <a:t>Étape 3 : </a:t>
            </a:r>
          </a:p>
          <a:p>
            <a:pPr algn="ctr"/>
            <a:endParaRPr lang="fr-BE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r-BE" b="1" dirty="0">
                <a:solidFill>
                  <a:schemeClr val="bg1"/>
                </a:solidFill>
                <a:latin typeface="Calibri Light" panose="020F0302020204030204" pitchFamily="34" charset="0"/>
              </a:rPr>
              <a:t>Octroi du </a:t>
            </a:r>
          </a:p>
          <a:p>
            <a:pPr algn="ctr"/>
            <a:r>
              <a:rPr lang="fr-BE" b="1" dirty="0">
                <a:solidFill>
                  <a:schemeClr val="bg1"/>
                </a:solidFill>
                <a:latin typeface="Calibri Light" panose="020F0302020204030204" pitchFamily="34" charset="0"/>
              </a:rPr>
              <a:t>Financement</a:t>
            </a:r>
          </a:p>
          <a:p>
            <a:pPr algn="ctr"/>
            <a:r>
              <a:rPr lang="fr-BE" b="1" dirty="0">
                <a:solidFill>
                  <a:schemeClr val="bg1"/>
                </a:solidFill>
                <a:latin typeface="Calibri Light" panose="020F0302020204030204" pitchFamily="34" charset="0"/>
              </a:rPr>
              <a:t>de base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xmlns="" id="{55A400E2-0B05-700D-EFB0-DC31B745EB45}"/>
              </a:ext>
            </a:extLst>
          </p:cNvPr>
          <p:cNvSpPr/>
          <p:nvPr/>
        </p:nvSpPr>
        <p:spPr>
          <a:xfrm>
            <a:off x="7939192" y="3373599"/>
            <a:ext cx="3713016" cy="3126148"/>
          </a:xfrm>
          <a:prstGeom prst="roundRect">
            <a:avLst/>
          </a:prstGeom>
          <a:solidFill>
            <a:schemeClr val="bg1"/>
          </a:solidFill>
          <a:ln>
            <a:solidFill>
              <a:srgbClr val="478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5630638-392F-BF59-2F98-FB4847D59174}"/>
              </a:ext>
            </a:extLst>
          </p:cNvPr>
          <p:cNvSpPr/>
          <p:nvPr/>
        </p:nvSpPr>
        <p:spPr>
          <a:xfrm>
            <a:off x="8359160" y="3644011"/>
            <a:ext cx="36239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b="1" dirty="0">
                <a:solidFill>
                  <a:srgbClr val="478191"/>
                </a:solidFill>
                <a:sym typeface="Wingdings" panose="05000000000000000000" pitchFamily="2" charset="2"/>
              </a:rPr>
              <a:t>Quoi?</a:t>
            </a:r>
          </a:p>
          <a:p>
            <a:pPr marL="252000"/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anose="05000000000000000000" pitchFamily="2" charset="2"/>
              </a:rPr>
              <a:t>Envoi des dépêches liées au financement des moyens IPT</a:t>
            </a:r>
          </a:p>
          <a:p>
            <a:pPr marL="252000"/>
            <a:endParaRPr lang="fr-B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b="1" dirty="0">
                <a:solidFill>
                  <a:srgbClr val="478191"/>
                </a:solidFill>
                <a:sym typeface="Wingdings" panose="05000000000000000000" pitchFamily="2" charset="2"/>
              </a:rPr>
              <a:t>Qui ?</a:t>
            </a:r>
          </a:p>
          <a:p>
            <a:pPr marL="252000"/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anose="05000000000000000000" pitchFamily="2" charset="2"/>
              </a:rPr>
              <a:t>De la DGEO à chaque pôle</a:t>
            </a:r>
          </a:p>
          <a:p>
            <a:pPr marL="252000"/>
            <a:endParaRPr lang="fr-B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fr-BE" b="1" dirty="0">
                <a:solidFill>
                  <a:srgbClr val="478191"/>
                </a:solidFill>
                <a:sym typeface="Wingdings" panose="05000000000000000000" pitchFamily="2" charset="2"/>
              </a:rPr>
              <a:t>Quand ?</a:t>
            </a:r>
          </a:p>
          <a:p>
            <a:pPr marL="252000">
              <a:spcAft>
                <a:spcPts val="0"/>
              </a:spcAft>
            </a:pP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anose="05000000000000000000" pitchFamily="2" charset="2"/>
              </a:rPr>
              <a:t>À partir de 30 octobre</a:t>
            </a: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2022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66CEF876-1F55-05DE-35E5-8F50E36C1678}"/>
              </a:ext>
            </a:extLst>
          </p:cNvPr>
          <p:cNvSpPr/>
          <p:nvPr/>
        </p:nvSpPr>
        <p:spPr>
          <a:xfrm>
            <a:off x="6235244" y="2299642"/>
            <a:ext cx="2290355" cy="2261590"/>
          </a:xfrm>
          <a:prstGeom prst="ellipse">
            <a:avLst/>
          </a:prstGeom>
          <a:solidFill>
            <a:srgbClr val="86C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0C918B3-D0D8-388F-4F9D-FC8C551A75B5}"/>
              </a:ext>
            </a:extLst>
          </p:cNvPr>
          <p:cNvSpPr/>
          <p:nvPr/>
        </p:nvSpPr>
        <p:spPr>
          <a:xfrm>
            <a:off x="6235244" y="2391861"/>
            <a:ext cx="2290355" cy="2074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>
                <a:solidFill>
                  <a:schemeClr val="bg1"/>
                </a:solidFill>
              </a:rPr>
              <a:t>Étape 4 : </a:t>
            </a:r>
          </a:p>
          <a:p>
            <a:pPr algn="ctr"/>
            <a:endParaRPr lang="fr-BE" sz="1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r-BE" b="1" dirty="0">
                <a:solidFill>
                  <a:schemeClr val="bg1"/>
                </a:solidFill>
                <a:latin typeface="Calibri Light" panose="020F0302020204030204" pitchFamily="34" charset="0"/>
              </a:rPr>
              <a:t>Octroi du</a:t>
            </a:r>
          </a:p>
          <a:p>
            <a:pPr algn="ctr"/>
            <a:r>
              <a:rPr lang="fr-BE" b="1" dirty="0">
                <a:solidFill>
                  <a:schemeClr val="bg1"/>
                </a:solidFill>
                <a:latin typeface="Calibri Light" panose="020F0302020204030204" pitchFamily="34" charset="0"/>
              </a:rPr>
              <a:t>financement complémentaire relatifs aux IPT</a:t>
            </a:r>
          </a:p>
        </p:txBody>
      </p:sp>
    </p:spTree>
    <p:extLst>
      <p:ext uri="{BB962C8B-B14F-4D97-AF65-F5344CB8AC3E}">
        <p14:creationId xmlns:p14="http://schemas.microsoft.com/office/powerpoint/2010/main" val="2817214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xmlns="" id="{8BC571A1-353F-4BFD-5D3D-1E4DF9E30FBD}"/>
              </a:ext>
            </a:extLst>
          </p:cNvPr>
          <p:cNvSpPr/>
          <p:nvPr/>
        </p:nvSpPr>
        <p:spPr>
          <a:xfrm>
            <a:off x="683015" y="1678627"/>
            <a:ext cx="7076087" cy="2487803"/>
          </a:xfrm>
          <a:prstGeom prst="roundRect">
            <a:avLst/>
          </a:prstGeom>
          <a:solidFill>
            <a:schemeClr val="bg1"/>
          </a:solidFill>
          <a:ln>
            <a:solidFill>
              <a:srgbClr val="478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xmlns="" id="{ACBB7DA7-C92B-F67C-3A17-1474611DE50B}"/>
              </a:ext>
            </a:extLst>
          </p:cNvPr>
          <p:cNvSpPr/>
          <p:nvPr/>
        </p:nvSpPr>
        <p:spPr>
          <a:xfrm>
            <a:off x="5404668" y="4355909"/>
            <a:ext cx="6183085" cy="960689"/>
          </a:xfrm>
          <a:prstGeom prst="roundRect">
            <a:avLst/>
          </a:prstGeom>
          <a:solidFill>
            <a:schemeClr val="bg1"/>
          </a:solidFill>
          <a:ln>
            <a:solidFill>
              <a:srgbClr val="478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E6DF17-646F-6B5A-5E9F-E1008CF0EF9A}"/>
              </a:ext>
            </a:extLst>
          </p:cNvPr>
          <p:cNvSpPr/>
          <p:nvPr/>
        </p:nvSpPr>
        <p:spPr>
          <a:xfrm>
            <a:off x="0" y="0"/>
            <a:ext cx="12192000" cy="1506583"/>
          </a:xfrm>
          <a:prstGeom prst="rect">
            <a:avLst/>
          </a:prstGeom>
          <a:solidFill>
            <a:srgbClr val="47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50720" y="102375"/>
            <a:ext cx="10241280" cy="1358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3200" dirty="0">
                <a:solidFill>
                  <a:schemeClr val="bg1"/>
                </a:solidFill>
              </a:rPr>
              <a:t>Informations à venir </a:t>
            </a:r>
            <a:endParaRPr lang="fr-FR" sz="3200" dirty="0">
              <a:solidFill>
                <a:prstClr val="white"/>
              </a:solidFill>
              <a:latin typeface="Montserrat ExtraBold" pitchFamily="2" charset="77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981B75B-479A-16A0-922C-693FCA6420CE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478971" y="217714"/>
            <a:ext cx="1105988" cy="11059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5F2F51C-B922-D1A6-D7FC-2AE562E1D8D8}"/>
              </a:ext>
            </a:extLst>
          </p:cNvPr>
          <p:cNvSpPr/>
          <p:nvPr/>
        </p:nvSpPr>
        <p:spPr>
          <a:xfrm>
            <a:off x="987377" y="2592569"/>
            <a:ext cx="4346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Circulaire relative aux opérations statutaires visant à recruter les </a:t>
            </a:r>
            <a:r>
              <a:rPr lang="fr-B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MdP</a:t>
            </a: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l’équipe </a:t>
            </a: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pluridisciplinaire</a:t>
            </a: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d’un pôle.</a:t>
            </a:r>
            <a:endParaRPr lang="fr-BE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xmlns="" id="{55A400E2-0B05-700D-EFB0-DC31B745EB45}"/>
              </a:ext>
            </a:extLst>
          </p:cNvPr>
          <p:cNvSpPr/>
          <p:nvPr/>
        </p:nvSpPr>
        <p:spPr>
          <a:xfrm>
            <a:off x="2937420" y="5594458"/>
            <a:ext cx="8759705" cy="960689"/>
          </a:xfrm>
          <a:prstGeom prst="roundRect">
            <a:avLst/>
          </a:prstGeom>
          <a:solidFill>
            <a:schemeClr val="bg1"/>
          </a:solidFill>
          <a:ln>
            <a:solidFill>
              <a:srgbClr val="478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384FE3E-77E5-1919-3424-B038A3E192A2}"/>
              </a:ext>
            </a:extLst>
          </p:cNvPr>
          <p:cNvSpPr/>
          <p:nvPr/>
        </p:nvSpPr>
        <p:spPr>
          <a:xfrm>
            <a:off x="5540386" y="4359150"/>
            <a:ext cx="3927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Circulaire relative aux modalités d’accès et d’encodage dans « e-pôles ».</a:t>
            </a:r>
            <a:endParaRPr lang="fr-BE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7176BF1-EF4E-0C65-AE41-7152B7F33595}"/>
              </a:ext>
            </a:extLst>
          </p:cNvPr>
          <p:cNvSpPr/>
          <p:nvPr/>
        </p:nvSpPr>
        <p:spPr>
          <a:xfrm>
            <a:off x="1018531" y="3597469"/>
            <a:ext cx="315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Webinaire « Statuts des pôles».</a:t>
            </a:r>
            <a:endParaRPr lang="fr-BE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B886614-7EAB-C3F8-A980-86948661AF8D}"/>
              </a:ext>
            </a:extLst>
          </p:cNvPr>
          <p:cNvSpPr/>
          <p:nvPr/>
        </p:nvSpPr>
        <p:spPr>
          <a:xfrm>
            <a:off x="3160728" y="5611309"/>
            <a:ext cx="6183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Circulaire relative aux modalités du financement complémentaire des élèves présentant des besoins spécifiques sensori-moteurs et nécessitant un suivi important.</a:t>
            </a:r>
            <a:endParaRPr lang="fr-BE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C08DFD0-1748-5D23-C31D-D346449CFE4D}"/>
              </a:ext>
            </a:extLst>
          </p:cNvPr>
          <p:cNvSpPr/>
          <p:nvPr/>
        </p:nvSpPr>
        <p:spPr>
          <a:xfrm>
            <a:off x="9266435" y="5786869"/>
            <a:ext cx="2508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b="1" dirty="0">
                <a:solidFill>
                  <a:srgbClr val="478191"/>
                </a:solidFill>
              </a:rPr>
              <a:t>À venir en juin 2022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3F699BB-F03F-2652-0F74-468C2D889D1F}"/>
              </a:ext>
            </a:extLst>
          </p:cNvPr>
          <p:cNvSpPr/>
          <p:nvPr/>
        </p:nvSpPr>
        <p:spPr>
          <a:xfrm>
            <a:off x="4323995" y="3585171"/>
            <a:ext cx="3486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b="1" dirty="0">
                <a:solidFill>
                  <a:srgbClr val="478191"/>
                </a:solidFill>
              </a:rPr>
              <a:t>13 juin 2022 de 13h30-15h30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B29958B-B80D-51F3-CB2F-BAD2DEC08B19}"/>
              </a:ext>
            </a:extLst>
          </p:cNvPr>
          <p:cNvSpPr/>
          <p:nvPr/>
        </p:nvSpPr>
        <p:spPr>
          <a:xfrm>
            <a:off x="9468012" y="4497649"/>
            <a:ext cx="1780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b="1" dirty="0">
                <a:solidFill>
                  <a:srgbClr val="478191"/>
                </a:solidFill>
              </a:rPr>
              <a:t>10 juin 2022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F19DFAB-6792-4447-2C16-FE353590926D}"/>
              </a:ext>
            </a:extLst>
          </p:cNvPr>
          <p:cNvSpPr/>
          <p:nvPr/>
        </p:nvSpPr>
        <p:spPr>
          <a:xfrm>
            <a:off x="5114512" y="2884956"/>
            <a:ext cx="2573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b="1" dirty="0">
                <a:solidFill>
                  <a:srgbClr val="478191"/>
                </a:solidFill>
              </a:rPr>
              <a:t>À venir en mai 2022</a:t>
            </a:r>
          </a:p>
        </p:txBody>
      </p:sp>
      <p:pic>
        <p:nvPicPr>
          <p:cNvPr id="28" name="Image 6">
            <a:extLst>
              <a:ext uri="{FF2B5EF4-FFF2-40B4-BE49-F238E27FC236}">
                <a16:creationId xmlns:a16="http://schemas.microsoft.com/office/drawing/2014/main" xmlns="" id="{1BA117DE-73C5-1A3E-3500-0A4435926A7A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72457" y="1794480"/>
            <a:ext cx="506400" cy="506400"/>
          </a:xfrm>
          <a:prstGeom prst="rect">
            <a:avLst/>
          </a:prstGeom>
        </p:spPr>
      </p:pic>
      <p:pic>
        <p:nvPicPr>
          <p:cNvPr id="29" name="Image 6">
            <a:extLst>
              <a:ext uri="{FF2B5EF4-FFF2-40B4-BE49-F238E27FC236}">
                <a16:creationId xmlns:a16="http://schemas.microsoft.com/office/drawing/2014/main" xmlns="" id="{6AC69B8F-1AEA-3508-67BC-96907BC6E297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940970" y="4235160"/>
            <a:ext cx="506400" cy="506400"/>
          </a:xfrm>
          <a:prstGeom prst="rect">
            <a:avLst/>
          </a:prstGeom>
        </p:spPr>
      </p:pic>
      <p:pic>
        <p:nvPicPr>
          <p:cNvPr id="31" name="Image 6">
            <a:extLst>
              <a:ext uri="{FF2B5EF4-FFF2-40B4-BE49-F238E27FC236}">
                <a16:creationId xmlns:a16="http://schemas.microsoft.com/office/drawing/2014/main" xmlns="" id="{FF1C1DE5-20BD-A6AE-7C8F-01EB11650B04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654328" y="5442132"/>
            <a:ext cx="506400" cy="5064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ACACF56E-6E05-9F6C-9061-2119BE94465B}"/>
              </a:ext>
            </a:extLst>
          </p:cNvPr>
          <p:cNvSpPr txBox="1"/>
          <p:nvPr/>
        </p:nvSpPr>
        <p:spPr>
          <a:xfrm>
            <a:off x="1018531" y="1753199"/>
            <a:ext cx="378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chemeClr val="accent2"/>
                </a:solidFill>
              </a:rPr>
              <a:t>Concernant le statuts: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05085ABB-0EDB-6BC1-CABF-C7CFE3A14EAE}"/>
              </a:ext>
            </a:extLst>
          </p:cNvPr>
          <p:cNvSpPr txBox="1"/>
          <p:nvPr/>
        </p:nvSpPr>
        <p:spPr>
          <a:xfrm>
            <a:off x="988051" y="2160534"/>
            <a:ext cx="402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Mémo</a:t>
            </a:r>
            <a:r>
              <a:rPr lang="fr-BE" dirty="0"/>
              <a:t> </a:t>
            </a: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sur les statuts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37C0D46-F2CE-29D8-6D66-EDDEE525C0D4}"/>
              </a:ext>
            </a:extLst>
          </p:cNvPr>
          <p:cNvSpPr/>
          <p:nvPr/>
        </p:nvSpPr>
        <p:spPr>
          <a:xfrm>
            <a:off x="5150728" y="2137215"/>
            <a:ext cx="2573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b="1" dirty="0">
                <a:solidFill>
                  <a:srgbClr val="478191"/>
                </a:solidFill>
              </a:rPr>
              <a:t>En fin de séance</a:t>
            </a:r>
          </a:p>
        </p:txBody>
      </p:sp>
    </p:spTree>
    <p:extLst>
      <p:ext uri="{BB962C8B-B14F-4D97-AF65-F5344CB8AC3E}">
        <p14:creationId xmlns:p14="http://schemas.microsoft.com/office/powerpoint/2010/main" val="236039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E6DF17-646F-6B5A-5E9F-E1008CF0EF9A}"/>
              </a:ext>
            </a:extLst>
          </p:cNvPr>
          <p:cNvSpPr/>
          <p:nvPr/>
        </p:nvSpPr>
        <p:spPr>
          <a:xfrm>
            <a:off x="0" y="0"/>
            <a:ext cx="12192000" cy="1506583"/>
          </a:xfrm>
          <a:prstGeom prst="rect">
            <a:avLst/>
          </a:prstGeom>
          <a:solidFill>
            <a:srgbClr val="BE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2BFE82C6-ADF3-4F14-BCF8-5D01EC3982C7}"/>
              </a:ext>
            </a:extLst>
          </p:cNvPr>
          <p:cNvSpPr/>
          <p:nvPr/>
        </p:nvSpPr>
        <p:spPr>
          <a:xfrm>
            <a:off x="348343" y="2246470"/>
            <a:ext cx="3439886" cy="3396683"/>
          </a:xfrm>
          <a:prstGeom prst="ellipse">
            <a:avLst/>
          </a:prstGeom>
          <a:solidFill>
            <a:srgbClr val="EA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675017" y="102375"/>
            <a:ext cx="7175863" cy="1358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/>
              <a:t>Le Pacte :une école encore plus inclusive,</a:t>
            </a:r>
          </a:p>
          <a:p>
            <a:pPr algn="ctr"/>
            <a:r>
              <a:rPr lang="fr-BE" sz="3200" dirty="0"/>
              <a:t>après 2 étapes majeures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93D-4543-5C48-BDB8-7EBC7729F5F1}" type="slidenum">
              <a:rPr lang="fr-FR" smtClean="0"/>
              <a:t>2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944984" y="2045831"/>
            <a:ext cx="7785462" cy="3220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Accompagnement des enfants à besoins spécifiques dans l’enseignement ordinaire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Soutien pensé et réalisé par l’enseignement spécialisé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 modalités d’intégration : ITT, ITP, IPP et IPT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Pour l’IPT : octroi </a:t>
            </a:r>
            <a:r>
              <a:rPr lang="fr-BE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mécanique</a:t>
            </a:r>
            <a:r>
              <a:rPr lang="fr-B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d’un nombre fixe de périodes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1554" y="2758979"/>
            <a:ext cx="3213463" cy="2371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b="1" dirty="0">
                <a:solidFill>
                  <a:schemeClr val="bg1"/>
                </a:solidFill>
              </a:rPr>
              <a:t>Étape 1 : </a:t>
            </a:r>
          </a:p>
          <a:p>
            <a:pPr algn="ctr"/>
            <a:endParaRPr lang="fr-BE" sz="24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r-BE" sz="2400" dirty="0">
                <a:solidFill>
                  <a:schemeClr val="bg1"/>
                </a:solidFill>
              </a:rPr>
              <a:t>Le dispositif de </a:t>
            </a:r>
          </a:p>
          <a:p>
            <a:pPr algn="ctr"/>
            <a:r>
              <a:rPr lang="fr-BE" sz="2400" dirty="0">
                <a:solidFill>
                  <a:schemeClr val="bg1"/>
                </a:solidFill>
              </a:rPr>
              <a:t>l’« intégration »</a:t>
            </a:r>
          </a:p>
          <a:p>
            <a:pPr algn="ctr"/>
            <a:r>
              <a:rPr lang="fr-BE" sz="2400" dirty="0">
                <a:solidFill>
                  <a:schemeClr val="bg1"/>
                </a:solidFill>
              </a:rPr>
              <a:t>tel que mis en œuvre</a:t>
            </a:r>
          </a:p>
          <a:p>
            <a:pPr algn="ctr"/>
            <a:r>
              <a:rPr lang="fr-BE" sz="2400" dirty="0">
                <a:solidFill>
                  <a:schemeClr val="bg1"/>
                </a:solidFill>
              </a:rPr>
              <a:t>en 2009</a:t>
            </a:r>
            <a:endParaRPr lang="fr-BE" sz="2400" strike="sngStrike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981B75B-479A-16A0-922C-693FCA6420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15" y="341286"/>
            <a:ext cx="3030187" cy="82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59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0A4A538-23D0-3F47-A2B1-D487E0863F2A}"/>
              </a:ext>
            </a:extLst>
          </p:cNvPr>
          <p:cNvSpPr txBox="1"/>
          <p:nvPr/>
        </p:nvSpPr>
        <p:spPr>
          <a:xfrm>
            <a:off x="2342606" y="1971783"/>
            <a:ext cx="7027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Montserrat ExtraBold" pitchFamily="2" charset="77"/>
              </a:rPr>
              <a:t>Merci de votre attention!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C043E951-6329-D048-B8FC-DDFFB73B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93D-4543-5C48-BDB8-7EBC7729F5F1}" type="slidenum">
              <a:rPr lang="fr-FR" smtClean="0"/>
              <a:t>29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463834" y="3269509"/>
            <a:ext cx="7889966" cy="142664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b="1" dirty="0">
                <a:solidFill>
                  <a:schemeClr val="bg1"/>
                </a:solidFill>
              </a:rPr>
              <a:t>Pour toutes questions, une seule adresse : </a:t>
            </a:r>
            <a:r>
              <a:rPr lang="fr-BE" sz="3200" b="1" dirty="0" err="1">
                <a:solidFill>
                  <a:schemeClr val="bg1"/>
                </a:solidFill>
              </a:rPr>
              <a:t>poles.territoriaux@cfwb.be</a:t>
            </a:r>
            <a:endParaRPr lang="fr-BE" sz="3200" b="1" dirty="0">
              <a:solidFill>
                <a:schemeClr val="bg1"/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5EDD7E16-41F9-ED5E-E56E-EB27B9BDC48F}"/>
              </a:ext>
            </a:extLst>
          </p:cNvPr>
          <p:cNvGrpSpPr/>
          <p:nvPr/>
        </p:nvGrpSpPr>
        <p:grpSpPr>
          <a:xfrm>
            <a:off x="504519" y="1064929"/>
            <a:ext cx="1838087" cy="1838087"/>
            <a:chOff x="1214556" y="2282450"/>
            <a:chExt cx="1838087" cy="1838087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xmlns="" id="{ED5ABA9B-D122-F4D6-0091-A30045659613}"/>
                </a:ext>
              </a:extLst>
            </p:cNvPr>
            <p:cNvSpPr/>
            <p:nvPr/>
          </p:nvSpPr>
          <p:spPr>
            <a:xfrm>
              <a:off x="1214556" y="2282451"/>
              <a:ext cx="1838086" cy="1838086"/>
            </a:xfrm>
            <a:prstGeom prst="ellipse">
              <a:avLst/>
            </a:prstGeom>
            <a:solidFill>
              <a:srgbClr val="EA6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xmlns="" id="{8A3CBB3A-53AA-C81D-B383-E26C0145C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1214556" y="2282450"/>
              <a:ext cx="1838087" cy="1838087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0F69C4F9-453C-19AC-FB85-59D7CC85073D}"/>
              </a:ext>
            </a:extLst>
          </p:cNvPr>
          <p:cNvGrpSpPr/>
          <p:nvPr/>
        </p:nvGrpSpPr>
        <p:grpSpPr>
          <a:xfrm>
            <a:off x="1710945" y="3126363"/>
            <a:ext cx="1838086" cy="1838086"/>
            <a:chOff x="3066520" y="4269089"/>
            <a:chExt cx="1838086" cy="1838086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xmlns="" id="{1F42EBE4-8546-ABD2-07CD-8E130EC9DB74}"/>
                </a:ext>
              </a:extLst>
            </p:cNvPr>
            <p:cNvSpPr/>
            <p:nvPr/>
          </p:nvSpPr>
          <p:spPr>
            <a:xfrm>
              <a:off x="3066520" y="4269089"/>
              <a:ext cx="1838086" cy="1838086"/>
            </a:xfrm>
            <a:prstGeom prst="ellipse">
              <a:avLst/>
            </a:prstGeom>
            <a:solidFill>
              <a:srgbClr val="86C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xmlns="" id="{7D272BD2-4656-F854-0B86-344568DA0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3350952" y="4539360"/>
              <a:ext cx="1299524" cy="1299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230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E6DF17-646F-6B5A-5E9F-E1008CF0EF9A}"/>
              </a:ext>
            </a:extLst>
          </p:cNvPr>
          <p:cNvSpPr/>
          <p:nvPr/>
        </p:nvSpPr>
        <p:spPr>
          <a:xfrm>
            <a:off x="0" y="0"/>
            <a:ext cx="12192000" cy="1506583"/>
          </a:xfrm>
          <a:prstGeom prst="rect">
            <a:avLst/>
          </a:prstGeom>
          <a:solidFill>
            <a:srgbClr val="BE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2BFE82C6-ADF3-4F14-BCF8-5D01EC3982C7}"/>
              </a:ext>
            </a:extLst>
          </p:cNvPr>
          <p:cNvSpPr/>
          <p:nvPr/>
        </p:nvSpPr>
        <p:spPr>
          <a:xfrm>
            <a:off x="348343" y="2246470"/>
            <a:ext cx="3439886" cy="3396683"/>
          </a:xfrm>
          <a:prstGeom prst="ellipse">
            <a:avLst/>
          </a:prstGeom>
          <a:solidFill>
            <a:srgbClr val="EA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675017" y="102375"/>
            <a:ext cx="7175863" cy="1358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/>
              <a:t>Le Pacte : une école encore plus inclusive,</a:t>
            </a:r>
          </a:p>
          <a:p>
            <a:pPr algn="ctr"/>
            <a:r>
              <a:rPr lang="fr-BE" sz="3200" dirty="0"/>
              <a:t>après 2 étapes majeures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44984" y="1460912"/>
            <a:ext cx="7785462" cy="496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>
              <a:lnSpc>
                <a:spcPts val="3880"/>
              </a:lnSpc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Aménagements raisonnables dans l’enseignement ordinaire pour les élèves à besoins spécifiques (sans passer par une inscription/fréquentation de l’enseignement spécialisé)</a:t>
            </a:r>
          </a:p>
          <a:p>
            <a:pPr marL="285750" indent="-285750">
              <a:lnSpc>
                <a:spcPts val="3880"/>
              </a:lnSpc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Types d’AR </a:t>
            </a:r>
            <a:r>
              <a:rPr lang="fr-BE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multiples</a:t>
            </a:r>
            <a:r>
              <a:rPr lang="fr-B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basés sur la </a:t>
            </a:r>
            <a:r>
              <a:rPr lang="fr-BE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diversité</a:t>
            </a:r>
            <a:r>
              <a:rPr lang="fr-B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des besoins spécifiques</a:t>
            </a:r>
          </a:p>
          <a:p>
            <a:pPr marL="285750" indent="-285750">
              <a:lnSpc>
                <a:spcPts val="3880"/>
              </a:lnSpc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Dispositif mis en œuvre à la demande des parents et axé sur une conciliation avec l’équipe éducative de l’école ordinaire</a:t>
            </a:r>
          </a:p>
          <a:p>
            <a:pPr marL="285750" indent="-285750">
              <a:lnSpc>
                <a:spcPts val="3880"/>
              </a:lnSpc>
              <a:buFont typeface="Wingdings" panose="05000000000000000000" pitchFamily="2" charset="2"/>
              <a:buChar char="§"/>
            </a:pPr>
            <a:r>
              <a:rPr lang="fr-BE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Pas de moyens spécifiques</a:t>
            </a:r>
            <a:endParaRPr lang="fr-BE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1554" y="2757715"/>
            <a:ext cx="3213463" cy="2371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b="1" dirty="0">
                <a:solidFill>
                  <a:schemeClr val="bg1"/>
                </a:solidFill>
              </a:rPr>
              <a:t>Étape 2 : </a:t>
            </a:r>
          </a:p>
          <a:p>
            <a:pPr algn="ctr"/>
            <a:endParaRPr lang="fr-BE" sz="24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r-BE" sz="2400" dirty="0">
                <a:solidFill>
                  <a:schemeClr val="bg1"/>
                </a:solidFill>
              </a:rPr>
              <a:t>Le dispositif des « aménagements raisonnables »</a:t>
            </a:r>
          </a:p>
          <a:p>
            <a:pPr algn="ctr"/>
            <a:r>
              <a:rPr lang="fr-BE" sz="2400" dirty="0">
                <a:solidFill>
                  <a:schemeClr val="bg1"/>
                </a:solidFill>
              </a:rPr>
              <a:t>tel que mis en œuvre</a:t>
            </a:r>
          </a:p>
          <a:p>
            <a:pPr algn="ctr"/>
            <a:r>
              <a:rPr lang="fr-BE" sz="2400" dirty="0">
                <a:solidFill>
                  <a:schemeClr val="bg1"/>
                </a:solidFill>
              </a:rPr>
              <a:t>en 2017</a:t>
            </a:r>
            <a:endParaRPr lang="fr-BE" sz="2400" strike="sngStrike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981B75B-479A-16A0-922C-693FCA6420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15" y="341286"/>
            <a:ext cx="3030187" cy="82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2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E6DF17-646F-6B5A-5E9F-E1008CF0EF9A}"/>
              </a:ext>
            </a:extLst>
          </p:cNvPr>
          <p:cNvSpPr/>
          <p:nvPr/>
        </p:nvSpPr>
        <p:spPr>
          <a:xfrm>
            <a:off x="0" y="0"/>
            <a:ext cx="12192000" cy="1506583"/>
          </a:xfrm>
          <a:prstGeom prst="rect">
            <a:avLst/>
          </a:prstGeom>
          <a:solidFill>
            <a:srgbClr val="BE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50720" y="102375"/>
            <a:ext cx="10241280" cy="1358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3200" dirty="0"/>
              <a:t>Les pôles territoriaux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6171" y="2023583"/>
            <a:ext cx="9810206" cy="3466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BE" sz="2400" b="1" dirty="0">
                <a:solidFill>
                  <a:srgbClr val="BE2C20"/>
                </a:solidFill>
                <a:latin typeface="+mj-lt"/>
                <a:cs typeface="Arial" panose="020B0604020202020204" pitchFamily="34" charset="0"/>
              </a:rPr>
              <a:t>Une réforme-clé pour :</a:t>
            </a:r>
          </a:p>
          <a:p>
            <a:pPr>
              <a:lnSpc>
                <a:spcPct val="150000"/>
              </a:lnSpc>
            </a:pPr>
            <a:endParaRPr lang="fr-BE" sz="105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D</a:t>
            </a:r>
            <a:r>
              <a:rPr lang="fr-B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écloisonner </a:t>
            </a:r>
            <a:r>
              <a:rPr lang="fr-B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l’enseignement spécialisé et l’enseignement ordinaire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Apporter une réponse adaptée aux besoins spécifiques des élèves dans l'enseignement ordinaire</a:t>
            </a:r>
          </a:p>
          <a:p>
            <a:pPr marL="285750" indent="-285750">
              <a:lnSpc>
                <a:spcPts val="3880"/>
              </a:lnSpc>
              <a:buFont typeface="Wingdings" panose="05000000000000000000" pitchFamily="2" charset="2"/>
              <a:buChar char="§"/>
            </a:pPr>
            <a:endParaRPr lang="fr-BE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981B75B-479A-16A0-922C-693FCA6420CE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48343" y="165463"/>
            <a:ext cx="1175656" cy="11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3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E6DF17-646F-6B5A-5E9F-E1008CF0EF9A}"/>
              </a:ext>
            </a:extLst>
          </p:cNvPr>
          <p:cNvSpPr/>
          <p:nvPr/>
        </p:nvSpPr>
        <p:spPr>
          <a:xfrm>
            <a:off x="0" y="0"/>
            <a:ext cx="12192000" cy="1506583"/>
          </a:xfrm>
          <a:prstGeom prst="rect">
            <a:avLst/>
          </a:prstGeom>
          <a:solidFill>
            <a:srgbClr val="BE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2BFE82C6-ADF3-4F14-BCF8-5D01EC3982C7}"/>
              </a:ext>
            </a:extLst>
          </p:cNvPr>
          <p:cNvSpPr/>
          <p:nvPr/>
        </p:nvSpPr>
        <p:spPr>
          <a:xfrm>
            <a:off x="348343" y="2246470"/>
            <a:ext cx="3439886" cy="3396683"/>
          </a:xfrm>
          <a:prstGeom prst="ellipse">
            <a:avLst/>
          </a:prstGeom>
          <a:solidFill>
            <a:srgbClr val="EA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50720" y="102375"/>
            <a:ext cx="10241280" cy="1358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3200" dirty="0"/>
              <a:t>Les pôles territoriaux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1554" y="2757715"/>
            <a:ext cx="3213463" cy="2371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b="1" dirty="0">
                <a:solidFill>
                  <a:schemeClr val="bg1"/>
                </a:solidFill>
              </a:rPr>
              <a:t>Étape 3 : </a:t>
            </a:r>
          </a:p>
          <a:p>
            <a:pPr algn="ctr"/>
            <a:endParaRPr lang="fr-BE" sz="24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r-BE" sz="2400" dirty="0">
                <a:solidFill>
                  <a:schemeClr val="bg1"/>
                </a:solidFill>
              </a:rPr>
              <a:t>Le dispositif des « pôles » tel que mis en œuvre dès la rentrée 2022-23</a:t>
            </a:r>
            <a:endParaRPr lang="fr-BE" sz="2400" strike="sngStrike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981B75B-479A-16A0-922C-693FCA6420CE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48343" y="165463"/>
            <a:ext cx="1175656" cy="11756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AE30CD8-4DCF-DA28-643E-A86C39B1B591}"/>
              </a:ext>
            </a:extLst>
          </p:cNvPr>
          <p:cNvSpPr/>
          <p:nvPr/>
        </p:nvSpPr>
        <p:spPr>
          <a:xfrm>
            <a:off x="4075611" y="1793877"/>
            <a:ext cx="8116389" cy="24083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BE" sz="2000" b="1" dirty="0">
                <a:solidFill>
                  <a:srgbClr val="BE2C20"/>
                </a:solidFill>
                <a:latin typeface="+mj-lt"/>
                <a:cs typeface="Arial" panose="020B0604020202020204" pitchFamily="34" charset="0"/>
              </a:rPr>
              <a:t>Centralisation et articulation des 2 dispositifs:</a:t>
            </a:r>
          </a:p>
          <a:p>
            <a:pPr>
              <a:spcAft>
                <a:spcPts val="600"/>
              </a:spcAft>
            </a:pPr>
            <a:endParaRPr lang="fr-BE" sz="10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Protocole d’AR pour les élèves de l’enseignement ordinaire.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Protocole d’IPT dans l’enseignement ordinaire pour les élèves de l’enseignement spécialisé.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Prise en charge par l’enseignement spécialisé des élèves qui en ont réellement besoin.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35FBF9A-CE96-ECEA-AE25-7C9BF3071C33}"/>
              </a:ext>
            </a:extLst>
          </p:cNvPr>
          <p:cNvSpPr/>
          <p:nvPr/>
        </p:nvSpPr>
        <p:spPr>
          <a:xfrm>
            <a:off x="4075612" y="4596052"/>
            <a:ext cx="8116388" cy="1792798"/>
          </a:xfrm>
          <a:prstGeom prst="rect">
            <a:avLst/>
          </a:prstGeom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BE" sz="2000" b="1" dirty="0">
                <a:solidFill>
                  <a:srgbClr val="BE2C20"/>
                </a:solidFill>
                <a:latin typeface="+mj-lt"/>
              </a:rPr>
              <a:t>Modulation des moyens d’accompagnement :  </a:t>
            </a:r>
          </a:p>
          <a:p>
            <a:pPr>
              <a:spcAft>
                <a:spcPts val="600"/>
              </a:spcAft>
            </a:pPr>
            <a:endParaRPr lang="fr-BE" sz="10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L’IPT n’est plus la seule modalité d’obtention de moyens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Plus flexible, évolutif et dynamique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Plus grande autonomie aux professionnels </a:t>
            </a:r>
          </a:p>
        </p:txBody>
      </p:sp>
    </p:spTree>
    <p:extLst>
      <p:ext uri="{BB962C8B-B14F-4D97-AF65-F5344CB8AC3E}">
        <p14:creationId xmlns:p14="http://schemas.microsoft.com/office/powerpoint/2010/main" val="58434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E6DF17-646F-6B5A-5E9F-E1008CF0EF9A}"/>
              </a:ext>
            </a:extLst>
          </p:cNvPr>
          <p:cNvSpPr/>
          <p:nvPr/>
        </p:nvSpPr>
        <p:spPr>
          <a:xfrm>
            <a:off x="0" y="0"/>
            <a:ext cx="12192000" cy="1506583"/>
          </a:xfrm>
          <a:prstGeom prst="rect">
            <a:avLst/>
          </a:prstGeom>
          <a:solidFill>
            <a:srgbClr val="BE2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50720" y="102375"/>
            <a:ext cx="10241280" cy="1358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3200" dirty="0"/>
              <a:t>Les pôles territoriaux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6171" y="2023583"/>
            <a:ext cx="10689772" cy="4057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/>
            <a:r>
              <a:rPr lang="fr-BE" sz="2400" b="1" dirty="0">
                <a:solidFill>
                  <a:srgbClr val="BE2C20"/>
                </a:solidFill>
                <a:latin typeface="+mj-lt"/>
              </a:rPr>
              <a:t>Un nouveau dispositif pour :</a:t>
            </a:r>
          </a:p>
          <a:p>
            <a:pPr>
              <a:lnSpc>
                <a:spcPct val="150000"/>
              </a:lnSpc>
            </a:pPr>
            <a:endParaRPr lang="fr-BE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Eviter une concentration des moyens au niveau géographique ou sur certains publics.</a:t>
            </a:r>
          </a:p>
          <a:p>
            <a:endParaRPr lang="fr-BE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Rendre à l’IPT sa fonction initiale : soutenir et accompagner </a:t>
            </a:r>
            <a:r>
              <a:rPr lang="fr-BE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les élèves de l’enseignement spécialisé </a:t>
            </a:r>
            <a:r>
              <a:rPr lang="fr-B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intégrés dans l’enseignement ordinaire.</a:t>
            </a:r>
          </a:p>
          <a:p>
            <a:endParaRPr lang="fr-BE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Permettre un accompagnement adapté aux élèves disposant d’un protocole d’AR. </a:t>
            </a:r>
          </a:p>
          <a:p>
            <a:pPr marL="285750" indent="-285750">
              <a:lnSpc>
                <a:spcPts val="3880"/>
              </a:lnSpc>
              <a:buFont typeface="Wingdings" panose="05000000000000000000" pitchFamily="2" charset="2"/>
              <a:buChar char="§"/>
            </a:pPr>
            <a:endParaRPr lang="fr-BE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981B75B-479A-16A0-922C-693FCA6420CE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48343" y="165463"/>
            <a:ext cx="1175656" cy="11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18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0A4A538-23D0-3F47-A2B1-D487E0863F2A}"/>
              </a:ext>
            </a:extLst>
          </p:cNvPr>
          <p:cNvSpPr txBox="1"/>
          <p:nvPr/>
        </p:nvSpPr>
        <p:spPr>
          <a:xfrm>
            <a:off x="3319646" y="2928755"/>
            <a:ext cx="6662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Montserrat ExtraBold" pitchFamily="2" charset="77"/>
              </a:rPr>
              <a:t>ORGANISATION ET MISSIONS</a:t>
            </a:r>
          </a:p>
          <a:p>
            <a:pPr algn="ctr"/>
            <a:r>
              <a:rPr lang="fr-FR" sz="4000" b="1" dirty="0">
                <a:solidFill>
                  <a:schemeClr val="bg1"/>
                </a:solidFill>
                <a:latin typeface="Montserrat ExtraBold" pitchFamily="2" charset="77"/>
              </a:rPr>
              <a:t>DES PÔLES TERRITORIAUX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3E31FDBA-C70C-D840-98F5-E831254A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93D-4543-5C48-BDB8-7EBC7729F5F1}" type="slidenum">
              <a:rPr lang="fr-FR" smtClean="0"/>
              <a:t>7</a:t>
            </a:fld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BAB61EA9-2730-5976-C421-8C15B81028E5}"/>
              </a:ext>
            </a:extLst>
          </p:cNvPr>
          <p:cNvGrpSpPr/>
          <p:nvPr/>
        </p:nvGrpSpPr>
        <p:grpSpPr>
          <a:xfrm>
            <a:off x="1481560" y="2603557"/>
            <a:ext cx="1838086" cy="1838086"/>
            <a:chOff x="824633" y="2509957"/>
            <a:chExt cx="1838086" cy="1838086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xmlns="" id="{3BEBEE31-3E3C-A3C6-EB2D-C991D4657579}"/>
                </a:ext>
              </a:extLst>
            </p:cNvPr>
            <p:cNvSpPr/>
            <p:nvPr/>
          </p:nvSpPr>
          <p:spPr>
            <a:xfrm>
              <a:off x="824633" y="2509957"/>
              <a:ext cx="1838086" cy="1838086"/>
            </a:xfrm>
            <a:prstGeom prst="ellipse">
              <a:avLst/>
            </a:prstGeom>
            <a:solidFill>
              <a:srgbClr val="86C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Graphique 4" descr="Présentation avec organigramme  contour">
              <a:extLst>
                <a:ext uri="{FF2B5EF4-FFF2-40B4-BE49-F238E27FC236}">
                  <a16:creationId xmlns:a16="http://schemas.microsoft.com/office/drawing/2014/main" xmlns="" id="{074EE072-67DD-D348-AF49-BC5C4E63F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61969" y="2715168"/>
              <a:ext cx="1563414" cy="1563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3287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E6DF17-646F-6B5A-5E9F-E1008CF0EF9A}"/>
              </a:ext>
            </a:extLst>
          </p:cNvPr>
          <p:cNvSpPr/>
          <p:nvPr/>
        </p:nvSpPr>
        <p:spPr>
          <a:xfrm>
            <a:off x="0" y="140945"/>
            <a:ext cx="12192000" cy="1506583"/>
          </a:xfrm>
          <a:prstGeom prst="rect">
            <a:avLst/>
          </a:prstGeom>
          <a:solidFill>
            <a:srgbClr val="47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50720" y="102375"/>
            <a:ext cx="10241280" cy="1358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3200" dirty="0"/>
              <a:t>Organisation des pôles territoriaux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981B75B-479A-16A0-922C-693FCA6420CE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48343" y="165463"/>
            <a:ext cx="1175656" cy="1175656"/>
          </a:xfrm>
          <a:prstGeom prst="rect">
            <a:avLst/>
          </a:prstGeom>
        </p:spPr>
      </p:pic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E74D01DA-D8EB-868B-76A2-8C426861D3BC}"/>
              </a:ext>
            </a:extLst>
          </p:cNvPr>
          <p:cNvGrpSpPr/>
          <p:nvPr/>
        </p:nvGrpSpPr>
        <p:grpSpPr>
          <a:xfrm>
            <a:off x="805721" y="1765663"/>
            <a:ext cx="10286822" cy="4833258"/>
            <a:chOff x="2047737" y="1765663"/>
            <a:chExt cx="9448800" cy="4833258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E79911E4-6954-18D9-92AF-BF5A89389E2D}"/>
                </a:ext>
              </a:extLst>
            </p:cNvPr>
            <p:cNvSpPr/>
            <p:nvPr/>
          </p:nvSpPr>
          <p:spPr>
            <a:xfrm>
              <a:off x="2047737" y="1765663"/>
              <a:ext cx="9448800" cy="4833258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xmlns="" id="{A37AE878-5F35-FD4F-F7F8-E33F1C94751A}"/>
                </a:ext>
              </a:extLst>
            </p:cNvPr>
            <p:cNvSpPr/>
            <p:nvPr/>
          </p:nvSpPr>
          <p:spPr>
            <a:xfrm>
              <a:off x="2648627" y="1974669"/>
              <a:ext cx="3230703" cy="71410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xmlns="" id="{50829116-23F8-2B3F-B9FF-292F4E6829AF}"/>
                </a:ext>
              </a:extLst>
            </p:cNvPr>
            <p:cNvSpPr txBox="1"/>
            <p:nvPr/>
          </p:nvSpPr>
          <p:spPr>
            <a:xfrm>
              <a:off x="3428224" y="2083525"/>
              <a:ext cx="2625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478191"/>
                  </a:solidFill>
                  <a:latin typeface="Montserrat" pitchFamily="2" charset="77"/>
                </a:rPr>
                <a:t>école d’enseignement</a:t>
              </a:r>
            </a:p>
            <a:p>
              <a:r>
                <a:rPr lang="fr-FR" sz="1400" b="1" dirty="0">
                  <a:solidFill>
                    <a:srgbClr val="478191"/>
                  </a:solidFill>
                  <a:latin typeface="Montserrat" pitchFamily="2" charset="77"/>
                </a:rPr>
                <a:t>spécialisé « partenaire »</a:t>
              </a:r>
              <a:endParaRPr lang="fr-FR" sz="1400" b="1" dirty="0">
                <a:solidFill>
                  <a:srgbClr val="478191"/>
                </a:solidFill>
                <a:highlight>
                  <a:srgbClr val="009CA3"/>
                </a:highlight>
                <a:latin typeface="Montserrat" pitchFamily="2" charset="77"/>
              </a:endParaRPr>
            </a:p>
          </p:txBody>
        </p:sp>
        <p:pic>
          <p:nvPicPr>
            <p:cNvPr id="12" name="Image 6">
              <a:extLst>
                <a:ext uri="{FF2B5EF4-FFF2-40B4-BE49-F238E27FC236}">
                  <a16:creationId xmlns:a16="http://schemas.microsoft.com/office/drawing/2014/main" xmlns="" id="{305450B4-B673-93EF-91A3-1AE6988FF217}"/>
                </a:ext>
              </a:extLst>
            </p:cNvPr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2712987" y="2078440"/>
              <a:ext cx="584609" cy="571322"/>
            </a:xfrm>
            <a:prstGeom prst="rect">
              <a:avLst/>
            </a:prstGeom>
          </p:spPr>
        </p:pic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xmlns="" id="{99EB174C-3AAE-0084-A792-61CDF278CDD9}"/>
                </a:ext>
              </a:extLst>
            </p:cNvPr>
            <p:cNvSpPr/>
            <p:nvPr/>
          </p:nvSpPr>
          <p:spPr>
            <a:xfrm>
              <a:off x="6258330" y="1974669"/>
              <a:ext cx="4794070" cy="71410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xmlns="" id="{930A15AD-9E1A-8E78-22CB-21898434B566}"/>
                </a:ext>
              </a:extLst>
            </p:cNvPr>
            <p:cNvSpPr txBox="1"/>
            <p:nvPr/>
          </p:nvSpPr>
          <p:spPr>
            <a:xfrm>
              <a:off x="7037927" y="2083525"/>
              <a:ext cx="4145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478191"/>
                  </a:solidFill>
                  <a:latin typeface="Montserrat" pitchFamily="2" charset="77"/>
                </a:rPr>
                <a:t>école d’enseignement spécialisé « partenaire spécifique » (type 4, 5, 6, 7)</a:t>
              </a:r>
              <a:endParaRPr lang="fr-FR" sz="1400" b="1" dirty="0">
                <a:solidFill>
                  <a:srgbClr val="478191"/>
                </a:solidFill>
                <a:highlight>
                  <a:srgbClr val="009CA3"/>
                </a:highlight>
                <a:latin typeface="Montserrat" pitchFamily="2" charset="77"/>
              </a:endParaRPr>
            </a:p>
          </p:txBody>
        </p:sp>
        <p:pic>
          <p:nvPicPr>
            <p:cNvPr id="16" name="Image 6">
              <a:extLst>
                <a:ext uri="{FF2B5EF4-FFF2-40B4-BE49-F238E27FC236}">
                  <a16:creationId xmlns:a16="http://schemas.microsoft.com/office/drawing/2014/main" xmlns="" id="{B7AB0088-7BB4-7DC9-A57C-715C9002D640}"/>
                </a:ext>
              </a:extLst>
            </p:cNvPr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6322690" y="2078440"/>
              <a:ext cx="584609" cy="571322"/>
            </a:xfrm>
            <a:prstGeom prst="rect">
              <a:avLst/>
            </a:prstGeom>
          </p:spPr>
        </p:pic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xmlns="" id="{C57588AE-DEF8-1168-5640-FF2BAAA986F7}"/>
                </a:ext>
              </a:extLst>
            </p:cNvPr>
            <p:cNvSpPr/>
            <p:nvPr/>
          </p:nvSpPr>
          <p:spPr>
            <a:xfrm>
              <a:off x="4241342" y="2910381"/>
              <a:ext cx="3675017" cy="86333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Image 6">
              <a:extLst>
                <a:ext uri="{FF2B5EF4-FFF2-40B4-BE49-F238E27FC236}">
                  <a16:creationId xmlns:a16="http://schemas.microsoft.com/office/drawing/2014/main" xmlns="" id="{B0EED9F5-D19B-72CD-B783-A6DB72B49CCD}"/>
                </a:ext>
              </a:extLst>
            </p:cNvPr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4318197" y="2947251"/>
              <a:ext cx="845687" cy="826466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xmlns="" id="{57F62713-F51C-4FD8-B68F-B9357871EA5C}"/>
                </a:ext>
              </a:extLst>
            </p:cNvPr>
            <p:cNvSpPr txBox="1"/>
            <p:nvPr/>
          </p:nvSpPr>
          <p:spPr>
            <a:xfrm>
              <a:off x="5335882" y="3062004"/>
              <a:ext cx="3404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478191"/>
                  </a:solidFill>
                  <a:latin typeface="Montserrat" pitchFamily="2" charset="77"/>
                </a:rPr>
                <a:t>école d’enseignement</a:t>
              </a:r>
            </a:p>
            <a:p>
              <a:r>
                <a:rPr lang="fr-FR" sz="1400" b="1" dirty="0">
                  <a:solidFill>
                    <a:srgbClr val="478191"/>
                  </a:solidFill>
                  <a:latin typeface="Montserrat" pitchFamily="2" charset="77"/>
                </a:rPr>
                <a:t>spécialisé « siège »</a:t>
              </a:r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xmlns="" id="{97297074-B847-AC64-7707-74DCECF9326D}"/>
                </a:ext>
              </a:extLst>
            </p:cNvPr>
            <p:cNvSpPr/>
            <p:nvPr/>
          </p:nvSpPr>
          <p:spPr>
            <a:xfrm>
              <a:off x="2779255" y="5695471"/>
              <a:ext cx="3230703" cy="71410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E088CD35-C2EE-0E45-FA29-B837222E73E1}"/>
                </a:ext>
              </a:extLst>
            </p:cNvPr>
            <p:cNvSpPr txBox="1"/>
            <p:nvPr/>
          </p:nvSpPr>
          <p:spPr>
            <a:xfrm>
              <a:off x="3377205" y="5683632"/>
              <a:ext cx="2625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BE2C20"/>
                  </a:solidFill>
                  <a:latin typeface="Montserrat" pitchFamily="2" charset="77"/>
                </a:rPr>
                <a:t>école d’enseignement</a:t>
              </a:r>
            </a:p>
            <a:p>
              <a:r>
                <a:rPr lang="fr-FR" sz="1400" b="1" dirty="0">
                  <a:solidFill>
                    <a:srgbClr val="BE2C20"/>
                  </a:solidFill>
                  <a:latin typeface="Montserrat" pitchFamily="2" charset="77"/>
                </a:rPr>
                <a:t>ordinaire « coopérante »</a:t>
              </a:r>
              <a:endParaRPr lang="fr-FR" sz="1400" b="1" dirty="0">
                <a:solidFill>
                  <a:srgbClr val="BE2C20"/>
                </a:solidFill>
                <a:highlight>
                  <a:srgbClr val="009CA3"/>
                </a:highlight>
                <a:latin typeface="Montserrat" pitchFamily="2" charset="77"/>
              </a:endParaRPr>
            </a:p>
          </p:txBody>
        </p:sp>
        <p:pic>
          <p:nvPicPr>
            <p:cNvPr id="26" name="Image 6">
              <a:extLst>
                <a:ext uri="{FF2B5EF4-FFF2-40B4-BE49-F238E27FC236}">
                  <a16:creationId xmlns:a16="http://schemas.microsoft.com/office/drawing/2014/main" xmlns="" id="{E62F724D-9915-2AEE-2C9E-DA4F55FC2E9F}"/>
                </a:ext>
              </a:extLst>
            </p:cNvPr>
            <p:cNvPicPr/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>
              <a:off x="2843615" y="5799242"/>
              <a:ext cx="584608" cy="571322"/>
            </a:xfrm>
            <a:prstGeom prst="rect">
              <a:avLst/>
            </a:prstGeom>
          </p:spPr>
        </p:pic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xmlns="" id="{A32E282C-DF94-64ED-0663-56A778E41C33}"/>
                </a:ext>
              </a:extLst>
            </p:cNvPr>
            <p:cNvSpPr/>
            <p:nvPr/>
          </p:nvSpPr>
          <p:spPr>
            <a:xfrm>
              <a:off x="6388958" y="5695471"/>
              <a:ext cx="3230703" cy="71410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9" name="Image 6">
              <a:extLst>
                <a:ext uri="{FF2B5EF4-FFF2-40B4-BE49-F238E27FC236}">
                  <a16:creationId xmlns:a16="http://schemas.microsoft.com/office/drawing/2014/main" xmlns="" id="{28DE3996-8D78-DD22-08A4-DC5FE4E22F2E}"/>
                </a:ext>
              </a:extLst>
            </p:cNvPr>
            <p:cNvPicPr/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>
              <a:off x="6453318" y="5799242"/>
              <a:ext cx="584608" cy="571322"/>
            </a:xfrm>
            <a:prstGeom prst="rect">
              <a:avLst/>
            </a:prstGeom>
          </p:spPr>
        </p:pic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xmlns="" id="{80B67BC3-0AAC-E6B3-B1DA-FC21C9BBB1F0}"/>
                </a:ext>
              </a:extLst>
            </p:cNvPr>
            <p:cNvSpPr txBox="1"/>
            <p:nvPr/>
          </p:nvSpPr>
          <p:spPr>
            <a:xfrm>
              <a:off x="7107607" y="5721659"/>
              <a:ext cx="2625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BE2C20"/>
                  </a:solidFill>
                  <a:latin typeface="Montserrat" pitchFamily="2" charset="77"/>
                </a:rPr>
                <a:t>école d’enseignement</a:t>
              </a:r>
            </a:p>
            <a:p>
              <a:r>
                <a:rPr lang="fr-FR" sz="1400" b="1" dirty="0">
                  <a:solidFill>
                    <a:srgbClr val="BE2C20"/>
                  </a:solidFill>
                  <a:latin typeface="Montserrat" pitchFamily="2" charset="77"/>
                </a:rPr>
                <a:t>ordinaire « coopérante »</a:t>
              </a:r>
              <a:endParaRPr lang="fr-FR" sz="1400" b="1" dirty="0">
                <a:solidFill>
                  <a:srgbClr val="BE2C20"/>
                </a:solidFill>
                <a:highlight>
                  <a:srgbClr val="009CA3"/>
                </a:highlight>
                <a:latin typeface="Montserrat" pitchFamily="2" charset="77"/>
              </a:endParaRPr>
            </a:p>
          </p:txBody>
        </p: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xmlns="" id="{800C00D8-6EB2-AF50-0102-5664120025FE}"/>
                </a:ext>
              </a:extLst>
            </p:cNvPr>
            <p:cNvGrpSpPr/>
            <p:nvPr/>
          </p:nvGrpSpPr>
          <p:grpSpPr>
            <a:xfrm>
              <a:off x="5133685" y="3940157"/>
              <a:ext cx="2249289" cy="1639703"/>
              <a:chOff x="5283624" y="3991452"/>
              <a:chExt cx="2249289" cy="1639703"/>
            </a:xfrm>
          </p:grpSpPr>
          <p:sp>
            <p:nvSpPr>
              <p:cNvPr id="20" name="Rectangle : coins arrondis 19">
                <a:extLst>
                  <a:ext uri="{FF2B5EF4-FFF2-40B4-BE49-F238E27FC236}">
                    <a16:creationId xmlns:a16="http://schemas.microsoft.com/office/drawing/2014/main" xmlns="" id="{1102BDA1-380C-69E6-70D3-2D556202EC77}"/>
                  </a:ext>
                </a:extLst>
              </p:cNvPr>
              <p:cNvSpPr/>
              <p:nvPr/>
            </p:nvSpPr>
            <p:spPr>
              <a:xfrm>
                <a:off x="5283624" y="4256290"/>
                <a:ext cx="2249289" cy="109497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Flèche vers le haut 5">
                <a:extLst>
                  <a:ext uri="{FF2B5EF4-FFF2-40B4-BE49-F238E27FC236}">
                    <a16:creationId xmlns:a16="http://schemas.microsoft.com/office/drawing/2014/main" xmlns="" id="{6D5A3A6C-A410-16B6-3EDD-5FAE3FD71F84}"/>
                  </a:ext>
                </a:extLst>
              </p:cNvPr>
              <p:cNvSpPr/>
              <p:nvPr/>
            </p:nvSpPr>
            <p:spPr>
              <a:xfrm>
                <a:off x="6160357" y="3991452"/>
                <a:ext cx="454757" cy="303569"/>
              </a:xfrm>
              <a:prstGeom prst="upArrow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Flèche vers le haut 32">
                <a:extLst>
                  <a:ext uri="{FF2B5EF4-FFF2-40B4-BE49-F238E27FC236}">
                    <a16:creationId xmlns:a16="http://schemas.microsoft.com/office/drawing/2014/main" xmlns="" id="{9B12108D-758F-DED1-3061-6A7F5BC9299C}"/>
                  </a:ext>
                </a:extLst>
              </p:cNvPr>
              <p:cNvSpPr/>
              <p:nvPr/>
            </p:nvSpPr>
            <p:spPr>
              <a:xfrm rot="10800000">
                <a:off x="6155825" y="5327586"/>
                <a:ext cx="454757" cy="303569"/>
              </a:xfrm>
              <a:prstGeom prst="upArrow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31" name="Image 6">
              <a:extLst>
                <a:ext uri="{FF2B5EF4-FFF2-40B4-BE49-F238E27FC236}">
                  <a16:creationId xmlns:a16="http://schemas.microsoft.com/office/drawing/2014/main" xmlns="" id="{60E5080B-DF0D-1083-09C4-E19F15968114}"/>
                </a:ext>
              </a:extLst>
            </p:cNvPr>
            <p:cNvPicPr/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/>
          </p:blipFill>
          <p:spPr>
            <a:xfrm>
              <a:off x="5220162" y="4281210"/>
              <a:ext cx="959076" cy="959076"/>
            </a:xfrm>
            <a:prstGeom prst="rect">
              <a:avLst/>
            </a:prstGeom>
          </p:spPr>
        </p:pic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xmlns="" id="{08AFF586-AC7A-5F3A-1227-759BACE3EF34}"/>
                </a:ext>
              </a:extLst>
            </p:cNvPr>
            <p:cNvSpPr txBox="1"/>
            <p:nvPr/>
          </p:nvSpPr>
          <p:spPr>
            <a:xfrm>
              <a:off x="6337422" y="4520087"/>
              <a:ext cx="1093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itchFamily="2" charset="77"/>
                </a:rPr>
                <a:t>Pôle</a:t>
              </a:r>
            </a:p>
            <a:p>
              <a:r>
                <a:rPr lang="fr-F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itchFamily="2" charset="77"/>
                </a:rPr>
                <a:t>territorial</a:t>
              </a:r>
            </a:p>
          </p:txBody>
        </p:sp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987DF813-EC56-BDE8-785F-4C60DCB774B1}"/>
              </a:ext>
            </a:extLst>
          </p:cNvPr>
          <p:cNvSpPr txBox="1"/>
          <p:nvPr/>
        </p:nvSpPr>
        <p:spPr>
          <a:xfrm rot="16200000">
            <a:off x="-2205749" y="3871571"/>
            <a:ext cx="544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ZONE D’ENSEIGNEMENT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009CA3"/>
              </a:highlight>
              <a:latin typeface="Montserrat" pitchFamily="2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72A5A48-F881-C7DF-E3A5-FE471B7772D6}"/>
              </a:ext>
            </a:extLst>
          </p:cNvPr>
          <p:cNvSpPr txBox="1"/>
          <p:nvPr/>
        </p:nvSpPr>
        <p:spPr>
          <a:xfrm>
            <a:off x="7827928" y="280831"/>
            <a:ext cx="4135472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BE" sz="1800" b="1" dirty="0">
                <a:solidFill>
                  <a:schemeClr val="bg1"/>
                </a:solidFill>
                <a:latin typeface="+mj-lt"/>
              </a:rPr>
              <a:t>Pôles  approuvés par le Gouvernement FW-B en février 2022.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BE" sz="1800" b="1" dirty="0">
                <a:solidFill>
                  <a:schemeClr val="bg1"/>
                </a:solidFill>
                <a:latin typeface="+mj-lt"/>
              </a:rPr>
              <a:t>Liste des 48 pôles sur enseignement.be.</a:t>
            </a:r>
          </a:p>
        </p:txBody>
      </p:sp>
    </p:spTree>
    <p:extLst>
      <p:ext uri="{BB962C8B-B14F-4D97-AF65-F5344CB8AC3E}">
        <p14:creationId xmlns:p14="http://schemas.microsoft.com/office/powerpoint/2010/main" val="5204174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19733289E31D4AB716E3BCA309BC28" ma:contentTypeVersion="13" ma:contentTypeDescription="Crée un document." ma:contentTypeScope="" ma:versionID="2ff2c479ff0339c88fc4be7e52495d94">
  <xsd:schema xmlns:xsd="http://www.w3.org/2001/XMLSchema" xmlns:xs="http://www.w3.org/2001/XMLSchema" xmlns:p="http://schemas.microsoft.com/office/2006/metadata/properties" xmlns:ns2="e17db3f9-c709-4416-bf32-c1ed3f4b177c" xmlns:ns3="988e1c72-02ae-4415-ae8e-7804640acb9b" targetNamespace="http://schemas.microsoft.com/office/2006/metadata/properties" ma:root="true" ma:fieldsID="9d2d5ce152646b604ba761f6358d1a7a" ns2:_="" ns3:_="">
    <xsd:import namespace="e17db3f9-c709-4416-bf32-c1ed3f4b177c"/>
    <xsd:import namespace="988e1c72-02ae-4415-ae8e-7804640acb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db3f9-c709-4416-bf32-c1ed3f4b1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8e1c72-02ae-4415-ae8e-7804640acb9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5632AB-172B-421D-80E5-8D4C6C917A8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e17db3f9-c709-4416-bf32-c1ed3f4b177c"/>
    <ds:schemaRef ds:uri="http://purl.org/dc/dcmitype/"/>
    <ds:schemaRef ds:uri="988e1c72-02ae-4415-ae8e-7804640acb9b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C27AE0-4F44-41F2-92AC-3709D4E59D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7db3f9-c709-4416-bf32-c1ed3f4b177c"/>
    <ds:schemaRef ds:uri="988e1c72-02ae-4415-ae8e-7804640acb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3CA2BE-B638-423E-842C-F18C024AAE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14280</TotalTime>
  <Words>1988</Words>
  <Application>Microsoft Office PowerPoint</Application>
  <PresentationFormat>Grand écran</PresentationFormat>
  <Paragraphs>365</Paragraphs>
  <Slides>30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Montserrat</vt:lpstr>
      <vt:lpstr>Montserrat ExtraBold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Hélène PANS</dc:creator>
  <cp:lastModifiedBy>WEERTS Laurence</cp:lastModifiedBy>
  <cp:revision>401</cp:revision>
  <cp:lastPrinted>2022-05-10T16:54:15Z</cp:lastPrinted>
  <dcterms:created xsi:type="dcterms:W3CDTF">2020-05-18T17:23:54Z</dcterms:created>
  <dcterms:modified xsi:type="dcterms:W3CDTF">2022-07-08T08:56:43Z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0x010100C919733289E31D4AB716E3BCA309BC28</vt:lpwstr>
  </property>
</Properties>
</file>